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8" r:id="rId2"/>
    <p:sldId id="272" r:id="rId3"/>
    <p:sldId id="281" r:id="rId4"/>
    <p:sldId id="282" r:id="rId5"/>
    <p:sldId id="273" r:id="rId6"/>
    <p:sldId id="290" r:id="rId7"/>
    <p:sldId id="292" r:id="rId8"/>
    <p:sldId id="289" r:id="rId9"/>
    <p:sldId id="294" r:id="rId10"/>
    <p:sldId id="293" r:id="rId11"/>
    <p:sldId id="291" r:id="rId12"/>
    <p:sldId id="288" r:id="rId13"/>
    <p:sldId id="283" r:id="rId14"/>
  </p:sldIdLst>
  <p:sldSz cx="24384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6CF6A56-46E1-C348-B6FC-B6CA34C1BEE8}">
          <p14:sldIdLst>
            <p14:sldId id="258"/>
            <p14:sldId id="272"/>
            <p14:sldId id="281"/>
            <p14:sldId id="282"/>
            <p14:sldId id="273"/>
            <p14:sldId id="290"/>
            <p14:sldId id="292"/>
            <p14:sldId id="289"/>
            <p14:sldId id="294"/>
            <p14:sldId id="293"/>
            <p14:sldId id="291"/>
            <p14:sldId id="288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0939"/>
    <a:srgbClr val="E28F23"/>
    <a:srgbClr val="384849"/>
    <a:srgbClr val="D15656"/>
    <a:srgbClr val="47B289"/>
    <a:srgbClr val="E5B05C"/>
    <a:srgbClr val="5BA2B2"/>
    <a:srgbClr val="4FA0B9"/>
    <a:srgbClr val="F6E78E"/>
    <a:srgbClr val="5AB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89" autoAdjust="0"/>
    <p:restoredTop sz="90979" autoAdjust="0"/>
  </p:normalViewPr>
  <p:slideViewPr>
    <p:cSldViewPr snapToGrid="0">
      <p:cViewPr varScale="1">
        <p:scale>
          <a:sx n="34" d="100"/>
          <a:sy n="34" d="100"/>
        </p:scale>
        <p:origin x="1164" y="60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baseline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tr-TR" sz="2600" b="0"/>
              <a:t>E Series Sales</a:t>
            </a:r>
            <a:endParaRPr lang="en-US" sz="2600" b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E500 Series</c:v>
                </c:pt>
                <c:pt idx="1">
                  <c:v>E200 Series</c:v>
                </c:pt>
                <c:pt idx="2">
                  <c:v>E600 Series</c:v>
                </c:pt>
                <c:pt idx="3">
                  <c:v>E100 Series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60-493A-A312-260D302F3B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E500 Series</c:v>
                </c:pt>
                <c:pt idx="1">
                  <c:v>E200 Series</c:v>
                </c:pt>
                <c:pt idx="2">
                  <c:v>E600 Series</c:v>
                </c:pt>
                <c:pt idx="3">
                  <c:v>E100 Series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60-493A-A312-260D302F3BC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E500 Series</c:v>
                </c:pt>
                <c:pt idx="1">
                  <c:v>E200 Series</c:v>
                </c:pt>
                <c:pt idx="2">
                  <c:v>E600 Series</c:v>
                </c:pt>
                <c:pt idx="3">
                  <c:v>E100 Series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60-493A-A312-260D302F3BC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0E60-493A-A312-260D302F3BC3}"/>
              </c:ext>
            </c:extLst>
          </c:dPt>
          <c:cat>
            <c:strRef>
              <c:f>Sheet1!$A$2:$A$5</c:f>
              <c:strCache>
                <c:ptCount val="4"/>
                <c:pt idx="0">
                  <c:v>E500 Series</c:v>
                </c:pt>
                <c:pt idx="1">
                  <c:v>E200 Series</c:v>
                </c:pt>
                <c:pt idx="2">
                  <c:v>E600 Series</c:v>
                </c:pt>
                <c:pt idx="3">
                  <c:v>E100 Series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E60-493A-A312-260D302F3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600704"/>
        <c:axId val="84602240"/>
      </c:lineChart>
      <c:catAx>
        <c:axId val="84600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84602240"/>
        <c:crosses val="autoZero"/>
        <c:auto val="1"/>
        <c:lblAlgn val="ctr"/>
        <c:lblOffset val="100"/>
        <c:noMultiLvlLbl val="0"/>
      </c:catAx>
      <c:valAx>
        <c:axId val="8460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8460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tr-TR" sz="2600" dirty="0"/>
              <a:t>E Series</a:t>
            </a:r>
            <a:r>
              <a:rPr lang="tr-TR" sz="2600" baseline="0" dirty="0"/>
              <a:t> Sales</a:t>
            </a:r>
            <a:endParaRPr lang="en-US" sz="26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5B05C"/>
            </a:solidFill>
            <a:ln>
              <a:solidFill>
                <a:schemeClr val="lt1">
                  <a:hueOff val="0"/>
                  <a:satOff val="0"/>
                  <a:lumOff val="0"/>
                </a:schemeClr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E500 Series</c:v>
                </c:pt>
                <c:pt idx="1">
                  <c:v>E200 Series</c:v>
                </c:pt>
                <c:pt idx="2">
                  <c:v>E600 Series</c:v>
                </c:pt>
                <c:pt idx="3">
                  <c:v>E100 Series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22-48B3-893D-CCE5CC3188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5BA2B2"/>
            </a:solidFill>
            <a:ln>
              <a:solidFill>
                <a:schemeClr val="lt1">
                  <a:hueOff val="0"/>
                  <a:satOff val="0"/>
                  <a:lumOff val="0"/>
                </a:schemeClr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E500 Series</c:v>
                </c:pt>
                <c:pt idx="1">
                  <c:v>E200 Series</c:v>
                </c:pt>
                <c:pt idx="2">
                  <c:v>E600 Series</c:v>
                </c:pt>
                <c:pt idx="3">
                  <c:v>E100 Series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22-48B3-893D-CCE5CC3188C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47B289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E500 Series</c:v>
                </c:pt>
                <c:pt idx="1">
                  <c:v>E200 Series</c:v>
                </c:pt>
                <c:pt idx="2">
                  <c:v>E600 Series</c:v>
                </c:pt>
                <c:pt idx="3">
                  <c:v>E100 Series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22-48B3-893D-CCE5CC3188C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1565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15656"/>
              </a:solidFill>
              <a:ln>
                <a:solidFill>
                  <a:schemeClr val="lt1">
                    <a:hueOff val="0"/>
                    <a:satOff val="0"/>
                    <a:lumOff val="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422-48B3-893D-CCE5CC3188CC}"/>
              </c:ext>
            </c:extLst>
          </c:dPt>
          <c:cat>
            <c:strRef>
              <c:f>Sheet1!$A$2:$A$5</c:f>
              <c:strCache>
                <c:ptCount val="4"/>
                <c:pt idx="0">
                  <c:v>E500 Series</c:v>
                </c:pt>
                <c:pt idx="1">
                  <c:v>E200 Series</c:v>
                </c:pt>
                <c:pt idx="2">
                  <c:v>E600 Series</c:v>
                </c:pt>
                <c:pt idx="3">
                  <c:v>E100 Series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22-48B3-893D-CCE5CC3188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734080"/>
        <c:axId val="82739968"/>
      </c:barChart>
      <c:catAx>
        <c:axId val="8273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82739968"/>
        <c:crosses val="autoZero"/>
        <c:auto val="1"/>
        <c:lblAlgn val="ctr"/>
        <c:lblOffset val="100"/>
        <c:noMultiLvlLbl val="0"/>
      </c:catAx>
      <c:valAx>
        <c:axId val="8273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8273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 Series Sales</c:v>
                </c:pt>
              </c:strCache>
            </c:strRef>
          </c:tx>
          <c:spPr>
            <a:ln w="889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47B289"/>
              </a:solidFill>
              <a:ln w="889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E1-4F54-B93E-8A16F0BCFA6E}"/>
              </c:ext>
            </c:extLst>
          </c:dPt>
          <c:dPt>
            <c:idx val="1"/>
            <c:bubble3D val="0"/>
            <c:spPr>
              <a:solidFill>
                <a:srgbClr val="5BA2B2"/>
              </a:solidFill>
              <a:ln w="889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E1-4F54-B93E-8A16F0BCFA6E}"/>
              </c:ext>
            </c:extLst>
          </c:dPt>
          <c:dPt>
            <c:idx val="2"/>
            <c:bubble3D val="0"/>
            <c:spPr>
              <a:solidFill>
                <a:srgbClr val="E5B05C"/>
              </a:solidFill>
              <a:ln w="889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E1-4F54-B93E-8A16F0BCFA6E}"/>
              </c:ext>
            </c:extLst>
          </c:dPt>
          <c:dPt>
            <c:idx val="3"/>
            <c:bubble3D val="0"/>
            <c:spPr>
              <a:solidFill>
                <a:srgbClr val="D15656"/>
              </a:solidFill>
              <a:ln w="889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E1-4F54-B93E-8A16F0BCFA6E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1.2</c:v>
                </c:pt>
                <c:pt idx="1">
                  <c:v>2.2000000000000002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E1-4F54-B93E-8A16F0BCF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 Series Sales</c:v>
                </c:pt>
              </c:strCache>
            </c:strRef>
          </c:tx>
          <c:spPr>
            <a:ln w="889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47B289"/>
              </a:solidFill>
              <a:ln w="889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2A-4538-98C6-EB794F831B5C}"/>
              </c:ext>
            </c:extLst>
          </c:dPt>
          <c:dPt>
            <c:idx val="1"/>
            <c:bubble3D val="0"/>
            <c:spPr>
              <a:solidFill>
                <a:srgbClr val="5BA2B2"/>
              </a:solidFill>
              <a:ln w="889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2A-4538-98C6-EB794F831B5C}"/>
              </c:ext>
            </c:extLst>
          </c:dPt>
          <c:dPt>
            <c:idx val="2"/>
            <c:bubble3D val="0"/>
            <c:spPr>
              <a:solidFill>
                <a:srgbClr val="384849"/>
              </a:solidFill>
              <a:ln w="889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62A-4538-98C6-EB794F831B5C}"/>
              </c:ext>
            </c:extLst>
          </c:dPt>
          <c:dPt>
            <c:idx val="3"/>
            <c:bubble3D val="0"/>
            <c:spPr>
              <a:solidFill>
                <a:srgbClr val="D15656"/>
              </a:solidFill>
              <a:ln w="889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62A-4538-98C6-EB794F831B5C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2A-4538-98C6-EB794F831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 Series Sales</c:v>
                </c:pt>
              </c:strCache>
            </c:strRef>
          </c:tx>
          <c:spPr>
            <a:ln w="88900">
              <a:noFill/>
            </a:ln>
          </c:spPr>
          <c:dPt>
            <c:idx val="0"/>
            <c:bubble3D val="0"/>
            <c:spPr>
              <a:solidFill>
                <a:srgbClr val="5BA2B2">
                  <a:alpha val="43000"/>
                </a:srgbClr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2A1-4184-B47B-D27C12CB7C27}"/>
              </c:ext>
            </c:extLst>
          </c:dPt>
          <c:dPt>
            <c:idx val="1"/>
            <c:bubble3D val="0"/>
            <c:spPr>
              <a:solidFill>
                <a:srgbClr val="5BA2B2"/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2A1-4184-B47B-D27C12CB7C27}"/>
              </c:ext>
            </c:extLst>
          </c:dPt>
          <c:dPt>
            <c:idx val="2"/>
            <c:bubble3D val="0"/>
            <c:spPr>
              <a:solidFill>
                <a:srgbClr val="384849"/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2A1-4184-B47B-D27C12CB7C27}"/>
              </c:ext>
            </c:extLst>
          </c:dPt>
          <c:dPt>
            <c:idx val="3"/>
            <c:bubble3D val="0"/>
            <c:spPr>
              <a:solidFill>
                <a:srgbClr val="D15656"/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2A1-4184-B47B-D27C12CB7C27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A1-4184-B47B-D27C12CB7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 Series Sales</c:v>
                </c:pt>
              </c:strCache>
            </c:strRef>
          </c:tx>
          <c:spPr>
            <a:solidFill>
              <a:srgbClr val="D15656"/>
            </a:solidFill>
            <a:ln w="88900">
              <a:noFill/>
            </a:ln>
          </c:spPr>
          <c:dPt>
            <c:idx val="0"/>
            <c:bubble3D val="0"/>
            <c:spPr>
              <a:solidFill>
                <a:srgbClr val="D15656">
                  <a:alpha val="43000"/>
                </a:srgbClr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B3-4718-946B-5F075B163D36}"/>
              </c:ext>
            </c:extLst>
          </c:dPt>
          <c:dPt>
            <c:idx val="1"/>
            <c:bubble3D val="0"/>
            <c:spPr>
              <a:solidFill>
                <a:srgbClr val="D15656"/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9B3-4718-946B-5F075B163D36}"/>
              </c:ext>
            </c:extLst>
          </c:dPt>
          <c:dPt>
            <c:idx val="2"/>
            <c:bubble3D val="0"/>
            <c:spPr>
              <a:solidFill>
                <a:srgbClr val="D15656"/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B3-4718-946B-5F075B163D36}"/>
              </c:ext>
            </c:extLst>
          </c:dPt>
          <c:dPt>
            <c:idx val="3"/>
            <c:bubble3D val="0"/>
            <c:spPr>
              <a:solidFill>
                <a:srgbClr val="D15656"/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B3-4718-946B-5F075B163D36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9B3-4718-946B-5F075B163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 Series Sales</c:v>
                </c:pt>
              </c:strCache>
            </c:strRef>
          </c:tx>
          <c:spPr>
            <a:solidFill>
              <a:srgbClr val="E5B05C"/>
            </a:solidFill>
            <a:ln w="88900">
              <a:noFill/>
            </a:ln>
          </c:spPr>
          <c:dPt>
            <c:idx val="0"/>
            <c:bubble3D val="0"/>
            <c:spPr>
              <a:solidFill>
                <a:srgbClr val="E5B05C">
                  <a:alpha val="43000"/>
                </a:srgbClr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9C-4B86-A1D9-6946BCCBB410}"/>
              </c:ext>
            </c:extLst>
          </c:dPt>
          <c:dPt>
            <c:idx val="1"/>
            <c:bubble3D val="0"/>
            <c:spPr>
              <a:solidFill>
                <a:srgbClr val="E5B05C"/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9C-4B86-A1D9-6946BCCBB410}"/>
              </c:ext>
            </c:extLst>
          </c:dPt>
          <c:dPt>
            <c:idx val="2"/>
            <c:bubble3D val="0"/>
            <c:spPr>
              <a:solidFill>
                <a:srgbClr val="E5B05C"/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9C-4B86-A1D9-6946BCCBB410}"/>
              </c:ext>
            </c:extLst>
          </c:dPt>
          <c:dPt>
            <c:idx val="3"/>
            <c:bubble3D val="0"/>
            <c:spPr>
              <a:solidFill>
                <a:srgbClr val="E5B05C"/>
              </a:solidFill>
              <a:ln w="889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9C-4B86-A1D9-6946BCCBB410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9C-4B86-A1D9-6946BCCBB4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2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9CCE3-FA32-4161-A811-467FA37C3BAB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D041A-72A3-4354-935D-8C976D03E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4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D041A-72A3-4354-935D-8C976D03E3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15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D041A-72A3-4354-935D-8C976D03E3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52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D041A-72A3-4354-935D-8C976D03E3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04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D041A-72A3-4354-935D-8C976D03E3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D041A-72A3-4354-935D-8C976D03E3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13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D041A-72A3-4354-935D-8C976D03E3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14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D041A-72A3-4354-935D-8C976D03E34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97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D041A-72A3-4354-935D-8C976D03E34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21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D041A-72A3-4354-935D-8C976D03E3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2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transparentlogo_DQ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617" y="1826844"/>
            <a:ext cx="6330460" cy="158261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4133368"/>
            <a:ext cx="24384000" cy="54404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7940" y="4385153"/>
            <a:ext cx="12368120" cy="2480288"/>
          </a:xfrm>
        </p:spPr>
        <p:txBody>
          <a:bodyPr anchor="b">
            <a:normAutofit/>
          </a:bodyPr>
          <a:lstStyle>
            <a:lvl1pPr algn="ctr">
              <a:defRPr sz="7200" i="1">
                <a:solidFill>
                  <a:srgbClr val="350939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7844" y="7204077"/>
            <a:ext cx="18288000" cy="1090011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 kern="1200" cap="all" spc="340" normalizeH="0" baseline="0">
                <a:latin typeface="Georgia"/>
                <a:cs typeface="Georgia"/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4480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1679576" y="1915612"/>
            <a:ext cx="10310613" cy="9900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 spc="340">
                <a:solidFill>
                  <a:schemeClr val="tx1"/>
                </a:solidFill>
                <a:latin typeface="Georgia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2905705"/>
            <a:ext cx="10310613" cy="9707204"/>
          </a:xfrm>
        </p:spPr>
        <p:txBody>
          <a:bodyPr lIns="365760" tIns="274320" rIns="365760" bIns="27432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2421236" y="1915612"/>
            <a:ext cx="10396720" cy="9900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 spc="340">
                <a:solidFill>
                  <a:schemeClr val="tx1"/>
                </a:solidFill>
                <a:latin typeface="Georgia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12442763" y="2884181"/>
            <a:ext cx="10310613" cy="4261698"/>
          </a:xfrm>
        </p:spPr>
        <p:txBody>
          <a:bodyPr lIns="365760" tIns="274320" rIns="365760" bIns="27432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2421236" y="7382641"/>
            <a:ext cx="10396720" cy="9900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 spc="340">
                <a:solidFill>
                  <a:schemeClr val="tx1"/>
                </a:solidFill>
                <a:latin typeface="Georgia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1"/>
          </p:nvPr>
        </p:nvSpPr>
        <p:spPr>
          <a:xfrm>
            <a:off x="12442763" y="8351210"/>
            <a:ext cx="10310613" cy="4261698"/>
          </a:xfrm>
        </p:spPr>
        <p:txBody>
          <a:bodyPr lIns="365760" tIns="274320" rIns="365760" bIns="27432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87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2429876" y="1906973"/>
            <a:ext cx="10335292" cy="16358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 spc="340">
                <a:solidFill>
                  <a:schemeClr val="tx1"/>
                </a:solidFill>
                <a:latin typeface="Georgia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12442763" y="3529893"/>
            <a:ext cx="10310613" cy="9083016"/>
          </a:xfrm>
        </p:spPr>
        <p:txBody>
          <a:bodyPr lIns="365760" tIns="274320" rIns="365760" bIns="27432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666689" y="1906973"/>
            <a:ext cx="10335292" cy="16358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 spc="340">
                <a:solidFill>
                  <a:schemeClr val="tx1"/>
                </a:solidFill>
                <a:latin typeface="Georgia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1679576" y="3529893"/>
            <a:ext cx="10310613" cy="9083016"/>
          </a:xfrm>
        </p:spPr>
        <p:txBody>
          <a:bodyPr lIns="365760" tIns="274320" rIns="365760" bIns="27432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5444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3016566" y="5165325"/>
            <a:ext cx="359525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7938248" y="5165325"/>
            <a:ext cx="359525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12855488" y="5165325"/>
            <a:ext cx="359525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17745077" y="5165325"/>
            <a:ext cx="359525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1437945" y="3992564"/>
            <a:ext cx="1962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i="1" cap="none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 Light" panose="020B0306030504020204" pitchFamily="34" charset="0"/>
                <a:cs typeface="Georgia"/>
              </a:rPr>
              <a:t>Intro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5338611" y="3992564"/>
            <a:ext cx="3878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i="1" cap="none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 Light" panose="020B0306030504020204" pitchFamily="34" charset="0"/>
                <a:cs typeface="Georgia"/>
              </a:rPr>
              <a:t>One Point</a:t>
            </a:r>
          </a:p>
        </p:txBody>
      </p:sp>
      <p:sp>
        <p:nvSpPr>
          <p:cNvPr id="30" name="TextBox 29"/>
          <p:cNvSpPr txBox="1"/>
          <p:nvPr userDrawn="1"/>
        </p:nvSpPr>
        <p:spPr>
          <a:xfrm>
            <a:off x="15170289" y="3989643"/>
            <a:ext cx="3878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i="1" cap="none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 Light" panose="020B0306030504020204" pitchFamily="34" charset="0"/>
                <a:cs typeface="Georgia"/>
              </a:rPr>
              <a:t>Three point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20036433" y="3971355"/>
            <a:ext cx="3878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i="1" cap="none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 Light" panose="020B0306030504020204" pitchFamily="34" charset="0"/>
                <a:cs typeface="Georgia"/>
              </a:rPr>
              <a:t>Four point</a:t>
            </a:r>
          </a:p>
        </p:txBody>
      </p:sp>
      <p:sp>
        <p:nvSpPr>
          <p:cNvPr id="32" name="Rectangle 31"/>
          <p:cNvSpPr/>
          <p:nvPr userDrawn="1"/>
        </p:nvSpPr>
        <p:spPr>
          <a:xfrm>
            <a:off x="2366682" y="5211044"/>
            <a:ext cx="75304" cy="2326391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7246438" y="5211044"/>
            <a:ext cx="75304" cy="2326391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 userDrawn="1"/>
        </p:nvSpPr>
        <p:spPr>
          <a:xfrm>
            <a:off x="12175478" y="5211044"/>
            <a:ext cx="75304" cy="2326391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 userDrawn="1"/>
        </p:nvSpPr>
        <p:spPr>
          <a:xfrm>
            <a:off x="17085468" y="5211044"/>
            <a:ext cx="75304" cy="2326391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21958254" y="5211044"/>
            <a:ext cx="75304" cy="2326391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 userDrawn="1"/>
        </p:nvSpPr>
        <p:spPr>
          <a:xfrm>
            <a:off x="5592597" y="7779283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1</a:t>
            </a:r>
          </a:p>
        </p:txBody>
      </p:sp>
      <p:sp>
        <p:nvSpPr>
          <p:cNvPr id="38" name="TextBox 37"/>
          <p:cNvSpPr txBox="1"/>
          <p:nvPr userDrawn="1"/>
        </p:nvSpPr>
        <p:spPr>
          <a:xfrm>
            <a:off x="5592597" y="8273230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2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5592597" y="8765131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3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5592597" y="9260375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4</a:t>
            </a:r>
          </a:p>
        </p:txBody>
      </p:sp>
      <p:sp>
        <p:nvSpPr>
          <p:cNvPr id="41" name="TextBox 40"/>
          <p:cNvSpPr txBox="1"/>
          <p:nvPr userDrawn="1"/>
        </p:nvSpPr>
        <p:spPr>
          <a:xfrm>
            <a:off x="5592597" y="9752276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5</a:t>
            </a:r>
          </a:p>
        </p:txBody>
      </p:sp>
      <p:sp>
        <p:nvSpPr>
          <p:cNvPr id="42" name="TextBox 41"/>
          <p:cNvSpPr txBox="1"/>
          <p:nvPr userDrawn="1"/>
        </p:nvSpPr>
        <p:spPr>
          <a:xfrm>
            <a:off x="10547657" y="7779283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1</a:t>
            </a:r>
          </a:p>
        </p:txBody>
      </p:sp>
      <p:sp>
        <p:nvSpPr>
          <p:cNvPr id="43" name="TextBox 42"/>
          <p:cNvSpPr txBox="1"/>
          <p:nvPr userDrawn="1"/>
        </p:nvSpPr>
        <p:spPr>
          <a:xfrm>
            <a:off x="10547657" y="8273230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2</a:t>
            </a:r>
          </a:p>
        </p:txBody>
      </p:sp>
      <p:sp>
        <p:nvSpPr>
          <p:cNvPr id="44" name="TextBox 43"/>
          <p:cNvSpPr txBox="1"/>
          <p:nvPr userDrawn="1"/>
        </p:nvSpPr>
        <p:spPr>
          <a:xfrm>
            <a:off x="10547657" y="8765131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3</a:t>
            </a:r>
          </a:p>
        </p:txBody>
      </p:sp>
      <p:sp>
        <p:nvSpPr>
          <p:cNvPr id="45" name="TextBox 44"/>
          <p:cNvSpPr txBox="1"/>
          <p:nvPr userDrawn="1"/>
        </p:nvSpPr>
        <p:spPr>
          <a:xfrm>
            <a:off x="10547657" y="9260375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4</a:t>
            </a:r>
          </a:p>
        </p:txBody>
      </p:sp>
      <p:sp>
        <p:nvSpPr>
          <p:cNvPr id="46" name="TextBox 45"/>
          <p:cNvSpPr txBox="1"/>
          <p:nvPr userDrawn="1"/>
        </p:nvSpPr>
        <p:spPr>
          <a:xfrm>
            <a:off x="15413473" y="7779283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1</a:t>
            </a:r>
          </a:p>
        </p:txBody>
      </p:sp>
      <p:sp>
        <p:nvSpPr>
          <p:cNvPr id="47" name="TextBox 46"/>
          <p:cNvSpPr txBox="1"/>
          <p:nvPr userDrawn="1"/>
        </p:nvSpPr>
        <p:spPr>
          <a:xfrm>
            <a:off x="15413473" y="8273230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2</a:t>
            </a:r>
          </a:p>
        </p:txBody>
      </p:sp>
      <p:sp>
        <p:nvSpPr>
          <p:cNvPr id="48" name="TextBox 47"/>
          <p:cNvSpPr txBox="1"/>
          <p:nvPr userDrawn="1"/>
        </p:nvSpPr>
        <p:spPr>
          <a:xfrm>
            <a:off x="15413473" y="8765131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3</a:t>
            </a:r>
          </a:p>
        </p:txBody>
      </p:sp>
      <p:sp>
        <p:nvSpPr>
          <p:cNvPr id="49" name="TextBox 48"/>
          <p:cNvSpPr txBox="1"/>
          <p:nvPr userDrawn="1"/>
        </p:nvSpPr>
        <p:spPr>
          <a:xfrm>
            <a:off x="20322183" y="7779283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1</a:t>
            </a:r>
          </a:p>
        </p:txBody>
      </p:sp>
      <p:sp>
        <p:nvSpPr>
          <p:cNvPr id="50" name="TextBox 49"/>
          <p:cNvSpPr txBox="1"/>
          <p:nvPr userDrawn="1"/>
        </p:nvSpPr>
        <p:spPr>
          <a:xfrm>
            <a:off x="20322183" y="8273230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2</a:t>
            </a:r>
          </a:p>
        </p:txBody>
      </p:sp>
      <p:sp>
        <p:nvSpPr>
          <p:cNvPr id="51" name="TextBox 50"/>
          <p:cNvSpPr txBox="1"/>
          <p:nvPr userDrawn="1"/>
        </p:nvSpPr>
        <p:spPr>
          <a:xfrm>
            <a:off x="10268150" y="3992564"/>
            <a:ext cx="3878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i="1" cap="none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 Light" panose="020B0306030504020204" pitchFamily="34" charset="0"/>
                <a:cs typeface="Georgia"/>
              </a:rPr>
              <a:t>Two Point</a:t>
            </a:r>
          </a:p>
        </p:txBody>
      </p:sp>
      <p:sp>
        <p:nvSpPr>
          <p:cNvPr id="52" name="TextBox 51"/>
          <p:cNvSpPr txBox="1"/>
          <p:nvPr userDrawn="1"/>
        </p:nvSpPr>
        <p:spPr>
          <a:xfrm>
            <a:off x="706110" y="7779283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1</a:t>
            </a:r>
          </a:p>
        </p:txBody>
      </p:sp>
      <p:sp>
        <p:nvSpPr>
          <p:cNvPr id="53" name="TextBox 52"/>
          <p:cNvSpPr txBox="1"/>
          <p:nvPr userDrawn="1"/>
        </p:nvSpPr>
        <p:spPr>
          <a:xfrm>
            <a:off x="706110" y="8273230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2</a:t>
            </a:r>
          </a:p>
        </p:txBody>
      </p:sp>
      <p:sp>
        <p:nvSpPr>
          <p:cNvPr id="54" name="TextBox 53"/>
          <p:cNvSpPr txBox="1"/>
          <p:nvPr userDrawn="1"/>
        </p:nvSpPr>
        <p:spPr>
          <a:xfrm>
            <a:off x="706110" y="8765131"/>
            <a:ext cx="338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LIST ITEM 3</a:t>
            </a:r>
          </a:p>
        </p:txBody>
      </p:sp>
      <p:sp>
        <p:nvSpPr>
          <p:cNvPr id="57" name="Rectangle 56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9" name="Rectangle 58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/>
          <p:cNvSpPr>
            <a:spLocks noChangeAspect="1"/>
          </p:cNvSpPr>
          <p:nvPr userDrawn="1"/>
        </p:nvSpPr>
        <p:spPr>
          <a:xfrm>
            <a:off x="2105216" y="4881503"/>
            <a:ext cx="626854" cy="626854"/>
          </a:xfrm>
          <a:prstGeom prst="ellipse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 userDrawn="1"/>
        </p:nvSpPr>
        <p:spPr>
          <a:xfrm>
            <a:off x="6970684" y="4881503"/>
            <a:ext cx="614537" cy="614537"/>
          </a:xfrm>
          <a:prstGeom prst="ellipse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 userDrawn="1"/>
        </p:nvSpPr>
        <p:spPr>
          <a:xfrm>
            <a:off x="11892689" y="4881503"/>
            <a:ext cx="614537" cy="614537"/>
          </a:xfrm>
          <a:prstGeom prst="ellipse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 userDrawn="1"/>
        </p:nvSpPr>
        <p:spPr>
          <a:xfrm>
            <a:off x="16802362" y="4881503"/>
            <a:ext cx="614537" cy="614537"/>
          </a:xfrm>
          <a:prstGeom prst="ellipse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 userDrawn="1"/>
        </p:nvSpPr>
        <p:spPr>
          <a:xfrm>
            <a:off x="21668506" y="4881503"/>
            <a:ext cx="614537" cy="614537"/>
          </a:xfrm>
          <a:prstGeom prst="ellipse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899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636026"/>
            <a:ext cx="4820034" cy="1003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4820034" y="6636026"/>
            <a:ext cx="4915839" cy="100302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9735873" y="6636026"/>
            <a:ext cx="4915839" cy="1003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4651712" y="6636026"/>
            <a:ext cx="4915839" cy="100302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9567551" y="6636026"/>
            <a:ext cx="4816449" cy="1003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4612" y="6863556"/>
            <a:ext cx="3988910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800" spc="35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PATIENCE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350451" y="6863556"/>
            <a:ext cx="3988910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800" spc="35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PERSEVERANCE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199337" y="6863556"/>
            <a:ext cx="3988910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800" spc="35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INTUITION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5115176" y="6863556"/>
            <a:ext cx="3988910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800" spc="35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COMMERCE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0031015" y="6863556"/>
            <a:ext cx="3988910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800" spc="35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CONCLUSION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90464" y="8153400"/>
            <a:ext cx="35701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rgbClr val="E28F23"/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01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5559809" y="4698931"/>
            <a:ext cx="35701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rgbClr val="E28F23"/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02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408695" y="8153399"/>
            <a:ext cx="35701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rgbClr val="E28F23"/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03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5324534" y="4698931"/>
            <a:ext cx="35701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rgbClr val="E28F23"/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04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240373" y="8154779"/>
            <a:ext cx="35701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rgbClr val="E28F23"/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05</a:t>
            </a:r>
          </a:p>
        </p:txBody>
      </p:sp>
      <p:sp>
        <p:nvSpPr>
          <p:cNvPr id="18" name="Isosceles Triangle 17"/>
          <p:cNvSpPr/>
          <p:nvPr userDrawn="1"/>
        </p:nvSpPr>
        <p:spPr>
          <a:xfrm rot="10800000">
            <a:off x="6967847" y="7639050"/>
            <a:ext cx="620212" cy="53466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Isosceles Triangle 18"/>
          <p:cNvSpPr/>
          <p:nvPr userDrawn="1"/>
        </p:nvSpPr>
        <p:spPr>
          <a:xfrm rot="10800000">
            <a:off x="16799525" y="7639050"/>
            <a:ext cx="620212" cy="53466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Isosceles Triangle 19"/>
          <p:cNvSpPr/>
          <p:nvPr userDrawn="1"/>
        </p:nvSpPr>
        <p:spPr>
          <a:xfrm>
            <a:off x="11917162" y="6121677"/>
            <a:ext cx="620212" cy="53466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Isosceles Triangle 20"/>
          <p:cNvSpPr/>
          <p:nvPr userDrawn="1"/>
        </p:nvSpPr>
        <p:spPr>
          <a:xfrm>
            <a:off x="2171700" y="6121677"/>
            <a:ext cx="620212" cy="53466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Isosceles Triangle 21"/>
          <p:cNvSpPr/>
          <p:nvPr userDrawn="1"/>
        </p:nvSpPr>
        <p:spPr>
          <a:xfrm>
            <a:off x="21662624" y="6121677"/>
            <a:ext cx="620212" cy="53466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7B289"/>
              </a:solidFill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690464" y="3063735"/>
            <a:ext cx="3900586" cy="281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3040"/>
              </a:lnSpc>
            </a:pP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</p:txBody>
      </p:sp>
      <p:sp>
        <p:nvSpPr>
          <p:cNvPr id="24" name="TextBox 23"/>
          <p:cNvSpPr txBox="1"/>
          <p:nvPr userDrawn="1"/>
        </p:nvSpPr>
        <p:spPr>
          <a:xfrm>
            <a:off x="5346709" y="8531085"/>
            <a:ext cx="3900586" cy="281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3040"/>
              </a:lnSpc>
            </a:pP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15184642" y="8531085"/>
            <a:ext cx="3900586" cy="281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3040"/>
              </a:lnSpc>
            </a:pP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0276975" y="3063735"/>
            <a:ext cx="3900586" cy="281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3040"/>
              </a:lnSpc>
            </a:pP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</p:txBody>
      </p:sp>
      <p:sp>
        <p:nvSpPr>
          <p:cNvPr id="27" name="TextBox 26"/>
          <p:cNvSpPr txBox="1"/>
          <p:nvPr userDrawn="1"/>
        </p:nvSpPr>
        <p:spPr>
          <a:xfrm>
            <a:off x="20022437" y="3063735"/>
            <a:ext cx="3900586" cy="281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3040"/>
              </a:lnSpc>
            </a:pP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kern="1200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2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</p:txBody>
      </p:sp>
      <p:sp>
        <p:nvSpPr>
          <p:cNvPr id="28" name="Rectangle 27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" name="Rectangle 29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5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r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1762268" y="4306028"/>
            <a:ext cx="5676900" cy="56769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397239" y="5903839"/>
            <a:ext cx="116888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quam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felis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ultricies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pellentesque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eu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pretium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sem. 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marR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consequat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enim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pede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justo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fringilla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vel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aliquet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vulputate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arcu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923745" y="4306028"/>
            <a:ext cx="45719" cy="64606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0354185" y="4376034"/>
            <a:ext cx="12399191" cy="1003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rIns="365760" rtlCol="0" anchor="ctr"/>
          <a:lstStyle/>
          <a:p>
            <a:pPr algn="l"/>
            <a:r>
              <a:rPr lang="en-US" sz="2800" spc="35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" panose="020B0606030504020204" pitchFamily="34" charset="0"/>
                <a:cs typeface="Open Sans" panose="020B0606030504020204" pitchFamily="34" charset="0"/>
              </a:rPr>
              <a:t>TITLE </a:t>
            </a:r>
            <a:endParaRPr lang="en-US" sz="3600" spc="350" baseline="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15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4384000" cy="645795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Isosceles Triangle 6"/>
          <p:cNvSpPr/>
          <p:nvPr userDrawn="1"/>
        </p:nvSpPr>
        <p:spPr>
          <a:xfrm>
            <a:off x="20508037" y="5505859"/>
            <a:ext cx="1104425" cy="95209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007940" y="989531"/>
            <a:ext cx="12368120" cy="2728317"/>
          </a:xfrm>
        </p:spPr>
        <p:txBody>
          <a:bodyPr anchor="b">
            <a:normAutofit/>
          </a:bodyPr>
          <a:lstStyle>
            <a:lvl1pPr algn="ctr">
              <a:defRPr sz="72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067844" y="3877968"/>
            <a:ext cx="18288000" cy="1199012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 kern="1200" cap="all" spc="340" normalizeH="0" baseline="0">
                <a:solidFill>
                  <a:schemeClr val="bg1"/>
                </a:solidFill>
                <a:latin typeface="Georgia"/>
                <a:cs typeface="Georgia"/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442267" y="7410500"/>
            <a:ext cx="1532677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quam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felis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ultricies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pellentesque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eu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pretium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sem. 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consequat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enim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pede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justo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fringilla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vel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aliquet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vulputate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arcu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  <a:p>
            <a:pPr marL="0" marR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164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: P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 userDrawn="1">
            <p:extLst>
              <p:ext uri="{D42A27DB-BD31-4B8C-83A1-F6EECF244321}">
                <p14:modId xmlns:p14="http://schemas.microsoft.com/office/powerpoint/2010/main" val="2477996471"/>
              </p:ext>
            </p:extLst>
          </p:nvPr>
        </p:nvGraphicFramePr>
        <p:xfrm>
          <a:off x="1132561" y="2376054"/>
          <a:ext cx="14601826" cy="973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 userDrawn="1"/>
        </p:nvSpPr>
        <p:spPr>
          <a:xfrm>
            <a:off x="16984310" y="2890520"/>
            <a:ext cx="5747541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quam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felis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ultricies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pellentesque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eu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pretium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sem. 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marR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consequat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enim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pede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justo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fringilla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vel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aliquet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vulputate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arcu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920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: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 userDrawn="1">
            <p:extLst>
              <p:ext uri="{D42A27DB-BD31-4B8C-83A1-F6EECF244321}">
                <p14:modId xmlns:p14="http://schemas.microsoft.com/office/powerpoint/2010/main" val="2594097961"/>
              </p:ext>
            </p:extLst>
          </p:nvPr>
        </p:nvGraphicFramePr>
        <p:xfrm>
          <a:off x="7876261" y="2038350"/>
          <a:ext cx="14601826" cy="973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 userDrawn="1"/>
        </p:nvSpPr>
        <p:spPr>
          <a:xfrm>
            <a:off x="1248531" y="2890520"/>
            <a:ext cx="5747541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Cum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sociis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natoque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penatibus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et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magnis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dis parturient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montes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nascetur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ridiculus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mus. 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quam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felis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ultricies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pellentesque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eu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pretium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sem. 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marR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Nulla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consequat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quis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enim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pede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justo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fringilla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vel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aliquet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nec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vulputate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arcu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Lorem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ipsum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consectetuer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commodo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ligula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eget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dolor.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Aenean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massa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769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: 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 userDrawn="1">
            <p:extLst>
              <p:ext uri="{D42A27DB-BD31-4B8C-83A1-F6EECF244321}">
                <p14:modId xmlns:p14="http://schemas.microsoft.com/office/powerpoint/2010/main" val="3468131984"/>
              </p:ext>
            </p:extLst>
          </p:nvPr>
        </p:nvGraphicFramePr>
        <p:xfrm>
          <a:off x="11855450" y="3384550"/>
          <a:ext cx="10795000" cy="7196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 userDrawn="1">
            <p:extLst>
              <p:ext uri="{D42A27DB-BD31-4B8C-83A1-F6EECF244321}">
                <p14:modId xmlns:p14="http://schemas.microsoft.com/office/powerpoint/2010/main" val="2650083783"/>
              </p:ext>
            </p:extLst>
          </p:nvPr>
        </p:nvGraphicFramePr>
        <p:xfrm>
          <a:off x="1377950" y="3403600"/>
          <a:ext cx="10795000" cy="7196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76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: Perce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 userDrawn="1">
            <p:extLst>
              <p:ext uri="{D42A27DB-BD31-4B8C-83A1-F6EECF244321}">
                <p14:modId xmlns:p14="http://schemas.microsoft.com/office/powerpoint/2010/main" val="3941239786"/>
              </p:ext>
            </p:extLst>
          </p:nvPr>
        </p:nvGraphicFramePr>
        <p:xfrm>
          <a:off x="1990665" y="4383556"/>
          <a:ext cx="7523843" cy="5015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 userDrawn="1">
            <p:extLst>
              <p:ext uri="{D42A27DB-BD31-4B8C-83A1-F6EECF244321}">
                <p14:modId xmlns:p14="http://schemas.microsoft.com/office/powerpoint/2010/main" val="1393047054"/>
              </p:ext>
            </p:extLst>
          </p:nvPr>
        </p:nvGraphicFramePr>
        <p:xfrm>
          <a:off x="8289406" y="4437984"/>
          <a:ext cx="7523843" cy="5015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 userDrawn="1">
            <p:extLst>
              <p:ext uri="{D42A27DB-BD31-4B8C-83A1-F6EECF244321}">
                <p14:modId xmlns:p14="http://schemas.microsoft.com/office/powerpoint/2010/main" val="2472414192"/>
              </p:ext>
            </p:extLst>
          </p:nvPr>
        </p:nvGraphicFramePr>
        <p:xfrm>
          <a:off x="14695649" y="4492413"/>
          <a:ext cx="7523843" cy="5015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 userDrawn="1"/>
        </p:nvSpPr>
        <p:spPr>
          <a:xfrm>
            <a:off x="4791842" y="6423525"/>
            <a:ext cx="200096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dirty="0">
                <a:solidFill>
                  <a:srgbClr val="5BA2B2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rPr>
              <a:t>70%</a:t>
            </a:r>
            <a:endParaRPr lang="en-US" sz="5500" dirty="0">
              <a:solidFill>
                <a:srgbClr val="5BA2B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1119165" y="6448239"/>
            <a:ext cx="200096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dirty="0">
                <a:solidFill>
                  <a:srgbClr val="D15656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rPr>
              <a:t>90%</a:t>
            </a:r>
            <a:endParaRPr lang="en-US" sz="5500" dirty="0">
              <a:solidFill>
                <a:srgbClr val="D1565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7495916" y="6522381"/>
            <a:ext cx="200096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dirty="0">
                <a:solidFill>
                  <a:srgbClr val="E5B05C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rPr>
              <a:t>60%</a:t>
            </a:r>
            <a:endParaRPr lang="en-US" sz="5500" dirty="0">
              <a:solidFill>
                <a:srgbClr val="E5B0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21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99607"/>
            <a:ext cx="21031200" cy="8702676"/>
          </a:xfrm>
        </p:spPr>
        <p:txBody>
          <a:bodyPr/>
          <a:lstStyle>
            <a:lvl1pPr>
              <a:defRPr sz="48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1pPr>
            <a:lvl2pPr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1828800" rtl="0" eaLnBrk="1" latinLnBrk="0" hangingPunct="1">
              <a:defRPr sz="2800" b="1" kern="1200" spc="160">
                <a:solidFill>
                  <a:srgbClr val="FFFFFF"/>
                </a:solidFill>
                <a:latin typeface="Georgia"/>
                <a:ea typeface="+mn-ea"/>
                <a:cs typeface="Georgia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801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068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24384000" cy="8200543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5467028"/>
            <a:ext cx="21031200" cy="2065166"/>
          </a:xfrm>
        </p:spPr>
        <p:txBody>
          <a:bodyPr anchor="b">
            <a:normAutofit/>
          </a:bodyPr>
          <a:lstStyle>
            <a:lvl1pPr algn="ctr">
              <a:defRPr sz="7200" i="1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8834548"/>
            <a:ext cx="21031200" cy="3000374"/>
          </a:xfrm>
        </p:spPr>
        <p:txBody>
          <a:bodyPr>
            <a:normAutofit/>
          </a:bodyPr>
          <a:lstStyle>
            <a:lvl1pPr marL="0" indent="0" algn="ctr">
              <a:buNone/>
              <a:defRPr sz="2800" cap="all" spc="340">
                <a:solidFill>
                  <a:srgbClr val="384849"/>
                </a:solidFill>
                <a:latin typeface="Georgia"/>
                <a:cs typeface="Georgia"/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1828800" rtl="0" eaLnBrk="1" latinLnBrk="0" hangingPunct="1">
              <a:defRPr sz="2800" b="1" kern="1200" spc="160">
                <a:solidFill>
                  <a:srgbClr val="FFFFFF"/>
                </a:solidFill>
                <a:latin typeface="Georgia"/>
                <a:ea typeface="+mn-ea"/>
                <a:cs typeface="Georgia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33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solidFill>
            <a:schemeClr val="bg1">
              <a:lumMod val="85000"/>
            </a:schemeClr>
          </a:solidFill>
        </p:spPr>
        <p:txBody>
          <a:bodyPr anchor="ctr" anchorCtr="1">
            <a:normAutofit/>
          </a:bodyPr>
          <a:lstStyle>
            <a:lvl1pPr marL="0" indent="0" algn="ctr">
              <a:buNone/>
              <a:defRPr sz="3200" b="0" i="0" kern="1200" cap="all" spc="340">
                <a:solidFill>
                  <a:schemeClr val="tx1">
                    <a:lumMod val="95000"/>
                    <a:lumOff val="5000"/>
                  </a:schemeClr>
                </a:solidFill>
                <a:latin typeface="Georgia"/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 lIns="365760" tIns="274320" rIns="365760" bIns="274320"/>
          <a:lstStyle>
            <a:lvl1pPr>
              <a:defRPr sz="48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1pPr>
            <a:lvl2pPr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solidFill>
            <a:schemeClr val="bg1">
              <a:lumMod val="85000"/>
            </a:schemeClr>
          </a:solidFill>
        </p:spPr>
        <p:txBody>
          <a:bodyPr anchor="ctr" anchorCtr="1">
            <a:normAutofit/>
          </a:bodyPr>
          <a:lstStyle>
            <a:lvl1pPr marL="0" indent="0" algn="ctr">
              <a:buNone/>
              <a:defRPr sz="3200" b="0" i="0" kern="1200" cap="all" spc="340" baseline="0">
                <a:solidFill>
                  <a:schemeClr val="tx1">
                    <a:lumMod val="95000"/>
                    <a:lumOff val="5000"/>
                  </a:schemeClr>
                </a:solidFill>
                <a:latin typeface="Georgia"/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 lIns="365760" tIns="274320" rIns="365760" bIns="274320"/>
          <a:lstStyle>
            <a:lvl1pPr>
              <a:defRPr sz="48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1pPr>
            <a:lvl2pPr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16414"/>
            <a:ext cx="22450784" cy="1061416"/>
          </a:xfrm>
          <a:prstGeom prst="rect">
            <a:avLst/>
          </a:prstGeom>
          <a:solidFill>
            <a:srgbClr val="350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676400" y="428601"/>
            <a:ext cx="11143184" cy="1047674"/>
          </a:xfrm>
        </p:spPr>
        <p:txBody>
          <a:bodyPr>
            <a:noAutofit/>
          </a:bodyPr>
          <a:lstStyle>
            <a:lvl1pPr>
              <a:defRPr sz="400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2450462" y="420230"/>
            <a:ext cx="312551" cy="1058629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0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8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1980184"/>
            <a:ext cx="7864474" cy="2134616"/>
          </a:xfrm>
          <a:solidFill>
            <a:schemeClr val="bg1">
              <a:lumMod val="85000"/>
            </a:schemeClr>
          </a:solidFill>
        </p:spPr>
        <p:txBody>
          <a:bodyPr anchor="ctr" anchorCtr="1">
            <a:normAutofit/>
          </a:bodyPr>
          <a:lstStyle>
            <a:lvl1pPr algn="ctr">
              <a:defRPr sz="3200" cap="all" spc="340" baseline="0">
                <a:latin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 lIns="365760" tIns="274320" rIns="365760" bIns="274320"/>
          <a:lstStyle>
            <a:lvl1pPr>
              <a:defRPr sz="48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1pPr>
            <a:lvl2pPr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 lIns="365760" tIns="274320" rIns="365760" bIns="274320"/>
          <a:lstStyle>
            <a:lvl1pPr marL="0" indent="0">
              <a:lnSpc>
                <a:spcPct val="100000"/>
              </a:lnSpc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0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1980184"/>
            <a:ext cx="7864474" cy="2134616"/>
          </a:xfrm>
          <a:solidFill>
            <a:schemeClr val="bg1">
              <a:lumMod val="85000"/>
            </a:schemeClr>
          </a:solidFill>
        </p:spPr>
        <p:txBody>
          <a:bodyPr anchor="ctr" anchorCtr="1">
            <a:normAutofit/>
          </a:bodyPr>
          <a:lstStyle>
            <a:lvl1pPr algn="ctr">
              <a:defRPr sz="3200" kern="1200" cap="all" spc="340">
                <a:latin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 lIns="365760" tIns="274320" rIns="365760" bIns="27432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702174" y="12654584"/>
            <a:ext cx="1681826" cy="1061416"/>
          </a:xfrm>
          <a:prstGeom prst="rect">
            <a:avLst/>
          </a:prstGeom>
          <a:solidFill>
            <a:srgbClr val="E28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41862" y="12792070"/>
            <a:ext cx="1642137" cy="730250"/>
          </a:xfrm>
          <a:prstGeom prst="rect">
            <a:avLst/>
          </a:prstGeom>
        </p:spPr>
        <p:txBody>
          <a:bodyPr anchor="ctr"/>
          <a:lstStyle>
            <a:lvl1pPr algn="ctr">
              <a:defRPr sz="2800" b="1" spc="16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42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 descr="transparentlogo_DQ_color.png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63" y="12871168"/>
            <a:ext cx="2690572" cy="67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24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1580" y="4385153"/>
            <a:ext cx="22402800" cy="2480288"/>
          </a:xfrm>
        </p:spPr>
        <p:txBody>
          <a:bodyPr>
            <a:normAutofit/>
          </a:bodyPr>
          <a:lstStyle/>
          <a:p>
            <a:r>
              <a:rPr lang="en-US" b="1" dirty="0"/>
              <a:t>Developing a Philosophy of Healing using an Islamic Epistemological Framework</a:t>
            </a:r>
            <a:r>
              <a:rPr lang="en-US" dirty="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722" y="7204077"/>
            <a:ext cx="23573678" cy="2006830"/>
          </a:xfrm>
        </p:spPr>
        <p:txBody>
          <a:bodyPr>
            <a:normAutofit/>
          </a:bodyPr>
          <a:lstStyle/>
          <a:p>
            <a:r>
              <a:rPr lang="en-US" dirty="0"/>
              <a:t>Omar Hussain, DO; Ahsan Arozullah MD, MPH; Akbar Ali, MD, UMAR SHAKUR, MD, </a:t>
            </a:r>
          </a:p>
          <a:p>
            <a:r>
              <a:rPr lang="en-US" dirty="0"/>
              <a:t>and Shaykh M. Amin Kholwadia</a:t>
            </a:r>
          </a:p>
          <a:p>
            <a:r>
              <a:rPr lang="en-US" dirty="0"/>
              <a:t>April 14, 2018</a:t>
            </a:r>
          </a:p>
        </p:txBody>
      </p:sp>
    </p:spTree>
    <p:extLst>
      <p:ext uri="{BB962C8B-B14F-4D97-AF65-F5344CB8AC3E}">
        <p14:creationId xmlns:p14="http://schemas.microsoft.com/office/powerpoint/2010/main" val="2805592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IEQ" panose="02020602070506020304" pitchFamily="18" charset="0"/>
              </a:rPr>
              <a:t>Quran </a:t>
            </a:r>
            <a:endParaRPr lang="en-US" sz="4800" dirty="0">
              <a:latin typeface="IEQ" panose="02020602070506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8800" b="1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وَإِذَا </a:t>
            </a:r>
            <a:r>
              <a:rPr lang="ar-SA" sz="8800" b="1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مَرِضْتُ فَهُوَ </a:t>
            </a:r>
            <a:r>
              <a:rPr lang="ar-SA" sz="8800" b="1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يَشْفِينِ</a:t>
            </a:r>
            <a:endParaRPr lang="en-US" sz="88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 </a:t>
            </a:r>
            <a:endParaRPr lang="en-US" sz="88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“[</a:t>
            </a:r>
            <a:r>
              <a:rPr lang="en-US" sz="7200" dirty="0" err="1" smtClean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Ibrāhīm</a:t>
            </a:r>
            <a:r>
              <a:rPr lang="en-US" sz="7200" dirty="0" smtClean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</a:t>
            </a:r>
            <a:r>
              <a:rPr lang="en-US" sz="72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supplicates </a:t>
            </a:r>
            <a:r>
              <a:rPr lang="en-US" sz="7200" dirty="0" smtClean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further] </a:t>
            </a:r>
            <a:r>
              <a:rPr lang="en-US" sz="72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and when I become </a:t>
            </a:r>
            <a:r>
              <a:rPr lang="en-US" sz="7200" dirty="0" smtClean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ill</a:t>
            </a:r>
            <a:r>
              <a:rPr lang="en-US" sz="72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, it is He </a:t>
            </a:r>
            <a:r>
              <a:rPr lang="en-US" sz="7200" dirty="0" smtClean="0">
                <a:solidFill>
                  <a:srgbClr val="000000"/>
                </a:solidFill>
                <a:latin typeface="IEQ"/>
                <a:ea typeface="Calibri"/>
                <a:cs typeface="Fd986286-Identity-H"/>
                <a:sym typeface="AGA Arabesque"/>
              </a:rPr>
              <a:t>(God)</a:t>
            </a:r>
            <a:r>
              <a:rPr lang="en-US" sz="7200" dirty="0" smtClean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</a:t>
            </a:r>
            <a:r>
              <a:rPr lang="en-US" sz="72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Who grants me cure.”</a:t>
            </a:r>
            <a:endParaRPr lang="en-US" sz="72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(</a:t>
            </a:r>
            <a:r>
              <a:rPr lang="en-US" sz="7200" dirty="0" err="1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Sūrat</a:t>
            </a:r>
            <a:r>
              <a:rPr lang="en-US" sz="72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al-</a:t>
            </a:r>
            <a:r>
              <a:rPr lang="en-US" sz="7200" dirty="0" err="1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Shuʿarāʾ</a:t>
            </a:r>
            <a:r>
              <a:rPr lang="en-US" sz="72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Q 26:80)</a:t>
            </a:r>
            <a:endParaRPr lang="en-US" sz="72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chemeClr val="tx1"/>
              </a:solidFill>
              <a:latin typeface="IEQ" panose="02020602070506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45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IEQ" panose="02020602070506020304" pitchFamily="18" charset="0"/>
              </a:rPr>
              <a:t>Quran </a:t>
            </a:r>
            <a:endParaRPr lang="en-US" sz="4800" dirty="0">
              <a:latin typeface="IEQ" panose="02020602070506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7200" b="1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يَخْرُجُ </a:t>
            </a:r>
            <a:r>
              <a:rPr lang="ar-SA" sz="7200" b="1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مِن بُطُونِهَا شَرَابٌ مُّخْتَلِفٌ أَلْوَانُهُ فِيهِ شِفَاءٌ لِّلنَّاسِ </a:t>
            </a:r>
            <a:r>
              <a:rPr lang="ar-SA" sz="7200" b="1" dirty="0">
                <a:solidFill>
                  <a:srgbClr val="000000"/>
                </a:solidFill>
                <a:latin typeface="Palatino Linotype"/>
                <a:ea typeface="Calibri"/>
                <a:cs typeface="Times New Roman"/>
              </a:rPr>
              <a:t>ۗ</a:t>
            </a:r>
            <a:r>
              <a:rPr lang="ar-SA" sz="7200" b="1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 إِنَّ فِي ذَٰلِكَ لَآيَةً لِّقَوْمٍ </a:t>
            </a:r>
            <a:r>
              <a:rPr lang="ar-SA" sz="7200" b="1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يَتَفَكَّرُونَ</a:t>
            </a:r>
            <a:endParaRPr lang="en-US" sz="72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000000"/>
              </a:solidFill>
              <a:latin typeface="IEQ"/>
              <a:ea typeface="Calibri"/>
              <a:cs typeface="KFGQPC Uthman Taha Naskh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“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There issues from their insides a [sweet] fluid, its colors varying</a:t>
            </a:r>
            <a:endParaRPr lang="en-US" sz="60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in which there is healing for people.”</a:t>
            </a:r>
            <a:endParaRPr lang="en-US" sz="60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(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Sūrat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 al-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Naḥl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 Q 16:69)</a:t>
            </a:r>
            <a:endParaRPr lang="en-US" sz="60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chemeClr val="tx1"/>
              </a:solidFill>
              <a:latin typeface="IEQ" panose="02020602070506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172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428601"/>
            <a:ext cx="16036835" cy="1047674"/>
          </a:xfrm>
        </p:spPr>
        <p:txBody>
          <a:bodyPr/>
          <a:lstStyle/>
          <a:p>
            <a:r>
              <a:rPr lang="en-US" sz="4800" dirty="0" smtClean="0">
                <a:latin typeface="IEQ" panose="02020602070506020304" pitchFamily="18" charset="0"/>
              </a:rPr>
              <a:t>Prophet’s </a:t>
            </a:r>
            <a:r>
              <a:rPr lang="en-US" sz="4800" dirty="0" err="1" smtClean="0">
                <a:latin typeface="IEQ" panose="02020602070506020304" pitchFamily="18" charset="0"/>
              </a:rPr>
              <a:t>Dua</a:t>
            </a:r>
            <a:r>
              <a:rPr lang="en-US" sz="4800" dirty="0" smtClean="0">
                <a:latin typeface="IEQ" panose="02020602070506020304" pitchFamily="18" charset="0"/>
              </a:rPr>
              <a:t> (Prayer) </a:t>
            </a:r>
            <a:endParaRPr lang="en-US" sz="4800" dirty="0">
              <a:latin typeface="IEQ" panose="02020602070506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4950" y="2505074"/>
            <a:ext cx="21031200" cy="9648825"/>
          </a:xfrm>
        </p:spPr>
        <p:txBody>
          <a:bodyPr>
            <a:norm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7200" b="1" dirty="0">
                <a:solidFill>
                  <a:srgbClr val="000000"/>
                </a:solidFill>
                <a:latin typeface="Palatino Linotype"/>
                <a:ea typeface="Calibri"/>
                <a:cs typeface="KFGQPC Uthman Taha Naskh"/>
              </a:rPr>
              <a:t>عَنْ عَائِشَةَ، قَالَتْ كَانَ رَسُولُ اللَّهِ صلى الله عليه وسلم إِذَا أَتَى الْمَرِيضَ يَدْعُو لَهُ قَالَ:‏ أَذْهِبِ الْبَاسَ رَبَّ النَّاسِ وَاشْفِ أَنْتَ الشَّافِي لاَ شِفَاءَ إِلاَّ شِفَاؤُكَ شِفَاءً لاَ يُغَادِرُ سَقَمًا</a:t>
            </a:r>
            <a:r>
              <a:rPr lang="en-US" sz="7200" b="1" dirty="0">
                <a:solidFill>
                  <a:srgbClr val="000000"/>
                </a:solidFill>
                <a:latin typeface="Palatino Linotype"/>
                <a:ea typeface="Calibri"/>
                <a:cs typeface="Traditional Arabic"/>
              </a:rPr>
              <a:t> </a:t>
            </a:r>
            <a:r>
              <a:rPr lang="en-US" sz="7200" b="1" dirty="0" err="1">
                <a:solidFill>
                  <a:srgbClr val="000000"/>
                </a:solidFill>
                <a:latin typeface="Palatino Linotype"/>
                <a:ea typeface="Calibri"/>
                <a:cs typeface="Traditional Arabic"/>
              </a:rPr>
              <a:t>رواه</a:t>
            </a:r>
            <a:r>
              <a:rPr lang="en-US" sz="7200" b="1" dirty="0">
                <a:solidFill>
                  <a:srgbClr val="000000"/>
                </a:solidFill>
                <a:latin typeface="Palatino Linotype"/>
                <a:ea typeface="Calibri"/>
                <a:cs typeface="Traditional Arabic"/>
              </a:rPr>
              <a:t> </a:t>
            </a:r>
            <a:r>
              <a:rPr lang="en-US" sz="7200" b="1" dirty="0" err="1">
                <a:solidFill>
                  <a:srgbClr val="000000"/>
                </a:solidFill>
                <a:latin typeface="Palatino Linotype"/>
                <a:ea typeface="Calibri"/>
                <a:cs typeface="Traditional Arabic"/>
              </a:rPr>
              <a:t>مسلم</a:t>
            </a:r>
            <a:r>
              <a:rPr lang="en-US" sz="7200" b="1" dirty="0">
                <a:solidFill>
                  <a:srgbClr val="000000"/>
                </a:solidFill>
                <a:latin typeface="Palatino Linotype"/>
                <a:ea typeface="Calibri"/>
                <a:cs typeface="Traditional Arabic"/>
              </a:rPr>
              <a:t>؛ </a:t>
            </a:r>
            <a:r>
              <a:rPr lang="en-US" sz="7200" b="1" dirty="0" err="1">
                <a:solidFill>
                  <a:srgbClr val="000000"/>
                </a:solidFill>
                <a:latin typeface="Palatino Linotype"/>
                <a:ea typeface="Calibri"/>
                <a:cs typeface="Traditional Arabic"/>
              </a:rPr>
              <a:t>حديث</a:t>
            </a:r>
            <a:r>
              <a:rPr lang="en-US" sz="7200" b="1" dirty="0">
                <a:solidFill>
                  <a:srgbClr val="000000"/>
                </a:solidFill>
                <a:latin typeface="Palatino Linotype"/>
                <a:ea typeface="Calibri"/>
                <a:cs typeface="Traditional Arabic"/>
              </a:rPr>
              <a:t> </a:t>
            </a:r>
            <a:endParaRPr lang="en-US" sz="72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IEQ"/>
              <a:ea typeface="Times New Roman"/>
              <a:cs typeface="Cambria Math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 smtClean="0">
                <a:solidFill>
                  <a:srgbClr val="000000"/>
                </a:solidFill>
                <a:latin typeface="IEQ"/>
                <a:ea typeface="Times New Roman"/>
                <a:cs typeface="Cambria Math"/>
              </a:rPr>
              <a:t>On </a:t>
            </a:r>
            <a:r>
              <a:rPr lang="en-US" sz="5400" dirty="0">
                <a:solidFill>
                  <a:srgbClr val="000000"/>
                </a:solidFill>
                <a:latin typeface="IEQ"/>
                <a:ea typeface="Times New Roman"/>
                <a:cs typeface="Cambria Math"/>
              </a:rPr>
              <a:t>the Authority of </a:t>
            </a:r>
            <a:r>
              <a:rPr lang="en-US" sz="5400" dirty="0" err="1" smtClean="0">
                <a:solidFill>
                  <a:srgbClr val="000000"/>
                </a:solidFill>
                <a:latin typeface="IEQ"/>
                <a:ea typeface="Times New Roman"/>
                <a:cs typeface="Cambria Math"/>
              </a:rPr>
              <a:t>ʿ</a:t>
            </a:r>
            <a:r>
              <a:rPr lang="en-US" sz="5400" dirty="0" err="1" smtClean="0">
                <a:solidFill>
                  <a:srgbClr val="000000"/>
                </a:solidFill>
                <a:latin typeface="IEQ"/>
                <a:ea typeface="Times New Roman"/>
                <a:cs typeface="Helvetica"/>
              </a:rPr>
              <a:t>Aishah</a:t>
            </a:r>
            <a:r>
              <a:rPr lang="en-US" sz="5400" dirty="0">
                <a:solidFill>
                  <a:srgbClr val="000000"/>
                </a:solidFill>
                <a:latin typeface="IEQ"/>
                <a:ea typeface="Times New Roman"/>
                <a:cs typeface="Helvetica"/>
              </a:rPr>
              <a:t>,</a:t>
            </a:r>
            <a:r>
              <a:rPr lang="en-US" sz="5400" dirty="0" smtClean="0">
                <a:solidFill>
                  <a:srgbClr val="000000"/>
                </a:solidFill>
                <a:latin typeface="IEQ"/>
                <a:ea typeface="Calibri"/>
                <a:cs typeface="Traditional Arabic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IEQ"/>
                <a:ea typeface="Calibri"/>
                <a:cs typeface="Traditional Arabic"/>
              </a:rPr>
              <a:t>she</a:t>
            </a:r>
            <a:r>
              <a:rPr lang="en-US" sz="5400" dirty="0">
                <a:solidFill>
                  <a:srgbClr val="000000"/>
                </a:solidFill>
                <a:latin typeface="IEQ"/>
                <a:ea typeface="Times New Roman"/>
                <a:cs typeface="Helvetica"/>
              </a:rPr>
              <a:t> narrates: </a:t>
            </a:r>
            <a:r>
              <a:rPr lang="en-US" sz="5400" dirty="0" smtClean="0">
                <a:solidFill>
                  <a:srgbClr val="000000"/>
                </a:solidFill>
                <a:latin typeface="IEQ"/>
                <a:ea typeface="Times New Roman"/>
                <a:cs typeface="Helvetica"/>
              </a:rPr>
              <a:t>“When </a:t>
            </a:r>
            <a:r>
              <a:rPr lang="en-US" sz="5400" dirty="0">
                <a:solidFill>
                  <a:srgbClr val="000000"/>
                </a:solidFill>
                <a:latin typeface="IEQ"/>
                <a:ea typeface="Times New Roman"/>
                <a:cs typeface="Helvetica"/>
              </a:rPr>
              <a:t>Allah's </a:t>
            </a:r>
            <a:r>
              <a:rPr lang="en-US" sz="5400" dirty="0" smtClean="0">
                <a:solidFill>
                  <a:srgbClr val="000000"/>
                </a:solidFill>
                <a:latin typeface="IEQ"/>
                <a:ea typeface="Times New Roman"/>
                <a:cs typeface="Helvetica"/>
              </a:rPr>
              <a:t>Messenger </a:t>
            </a:r>
            <a:r>
              <a:rPr lang="en-US" sz="5400" dirty="0">
                <a:solidFill>
                  <a:srgbClr val="000000"/>
                </a:solidFill>
                <a:latin typeface="IEQ"/>
                <a:ea typeface="Times New Roman"/>
                <a:cs typeface="Helvetica"/>
              </a:rPr>
              <a:t>visited any ill person he would supplicate for him and would </a:t>
            </a:r>
            <a:r>
              <a:rPr lang="en-US" sz="5400" dirty="0" smtClean="0">
                <a:solidFill>
                  <a:srgbClr val="000000"/>
                </a:solidFill>
                <a:latin typeface="IEQ"/>
                <a:ea typeface="Times New Roman"/>
                <a:cs typeface="Helvetica"/>
              </a:rPr>
              <a:t>say:”</a:t>
            </a:r>
            <a:br>
              <a:rPr lang="en-US" sz="5400" dirty="0" smtClean="0">
                <a:solidFill>
                  <a:srgbClr val="000000"/>
                </a:solidFill>
                <a:latin typeface="IEQ"/>
                <a:ea typeface="Times New Roman"/>
                <a:cs typeface="Helvetica"/>
              </a:rPr>
            </a:br>
            <a:r>
              <a:rPr lang="en-US" sz="5400" dirty="0" smtClean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‘</a:t>
            </a:r>
            <a:r>
              <a:rPr lang="en-US" sz="5400" dirty="0" smtClean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Remove </a:t>
            </a:r>
            <a:r>
              <a:rPr lang="en-US" sz="5400" dirty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the sickness, Lord </a:t>
            </a:r>
            <a:r>
              <a:rPr lang="en-US" sz="5400" dirty="0" smtClean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of </a:t>
            </a:r>
            <a:r>
              <a:rPr lang="en-US" sz="5400" dirty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Mankind, and grant cure —You </a:t>
            </a:r>
            <a:r>
              <a:rPr lang="en-US" sz="5400" dirty="0" smtClean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are </a:t>
            </a:r>
            <a:r>
              <a:rPr lang="en-US" sz="5400" dirty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the Curer; there is no cure but that which You </a:t>
            </a:r>
            <a:r>
              <a:rPr lang="en-US" sz="5400" dirty="0" smtClean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grant</a:t>
            </a:r>
            <a:r>
              <a:rPr lang="en-US" sz="5400" dirty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— such cure that leaves no sickness remaining behind</a:t>
            </a:r>
            <a:r>
              <a:rPr lang="en-US" sz="5400" dirty="0" smtClean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.’ </a:t>
            </a:r>
            <a:r>
              <a:rPr lang="en-US" sz="5400" dirty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(Ibn al-</a:t>
            </a:r>
            <a:r>
              <a:rPr lang="en-US" sz="5400" dirty="0" err="1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Ḥajjāj</a:t>
            </a:r>
            <a:r>
              <a:rPr lang="en-US" sz="5400" dirty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, Muslim, </a:t>
            </a:r>
            <a:r>
              <a:rPr lang="en-US" sz="5400" i="1" dirty="0" err="1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Saḥīḥ</a:t>
            </a:r>
            <a:r>
              <a:rPr lang="en-US" sz="5400" i="1" dirty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 Muslim</a:t>
            </a:r>
            <a:r>
              <a:rPr lang="en-US" sz="5400" dirty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, Hadith# 2191</a:t>
            </a:r>
            <a:r>
              <a:rPr lang="en-US" sz="5400" dirty="0" smtClean="0">
                <a:solidFill>
                  <a:srgbClr val="08081A"/>
                </a:solidFill>
                <a:latin typeface="IEQ"/>
                <a:ea typeface="Times New Roman"/>
                <a:cs typeface="Helvetica"/>
              </a:rPr>
              <a:t>)</a:t>
            </a:r>
            <a:endParaRPr lang="en-US" sz="54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</p:txBody>
      </p:sp>
    </p:spTree>
    <p:extLst>
      <p:ext uri="{BB962C8B-B14F-4D97-AF65-F5344CB8AC3E}">
        <p14:creationId xmlns:p14="http://schemas.microsoft.com/office/powerpoint/2010/main" val="673456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428601"/>
            <a:ext cx="16036835" cy="1047674"/>
          </a:xfrm>
        </p:spPr>
        <p:txBody>
          <a:bodyPr/>
          <a:lstStyle/>
          <a:p>
            <a:r>
              <a:rPr lang="en-US" sz="4800" dirty="0">
                <a:latin typeface="IEQ" panose="02020602070506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99606"/>
            <a:ext cx="21031200" cy="98362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Studying medical and religious epistemological frameworks is critical to resolving conflicting understandings on what heals and what needs healing</a:t>
            </a:r>
            <a:endParaRPr lang="en-US" dirty="0">
              <a:solidFill>
                <a:schemeClr val="tx1"/>
              </a:solidFill>
              <a:latin typeface="IEQ" panose="02020602070506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/>
              <a:t>We began the process of creating a </a:t>
            </a:r>
            <a:r>
              <a:rPr lang="en-US" dirty="0"/>
              <a:t>philosophy of </a:t>
            </a:r>
            <a:r>
              <a:rPr lang="en-US" dirty="0" smtClean="0"/>
              <a:t>healing, utilizing a religious epistemological framework, </a:t>
            </a:r>
            <a:r>
              <a:rPr lang="en-US" dirty="0"/>
              <a:t>based on God’s attribute known as </a:t>
            </a:r>
            <a:r>
              <a:rPr lang="en-US" i="1" dirty="0">
                <a:latin typeface="IEQ" panose="02020602070506020304" pitchFamily="18" charset="0"/>
              </a:rPr>
              <a:t>al-</a:t>
            </a:r>
            <a:r>
              <a:rPr lang="en-US" i="1" dirty="0" err="1">
                <a:latin typeface="IEQ" panose="02020602070506020304" pitchFamily="18" charset="0"/>
              </a:rPr>
              <a:t>Shāfī</a:t>
            </a:r>
            <a:r>
              <a:rPr lang="en-US" dirty="0"/>
              <a:t> (the One who cures and </a:t>
            </a:r>
            <a:r>
              <a:rPr lang="en-US" dirty="0" smtClean="0"/>
              <a:t>heals) prophetic knowledge as used in the Qu’ran and prophetic traditions </a:t>
            </a:r>
          </a:p>
        </p:txBody>
      </p:sp>
    </p:spTree>
    <p:extLst>
      <p:ext uri="{BB962C8B-B14F-4D97-AF65-F5344CB8AC3E}">
        <p14:creationId xmlns:p14="http://schemas.microsoft.com/office/powerpoint/2010/main" val="2221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428601"/>
            <a:ext cx="14540753" cy="1047674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Medicine and religion utilize internally consistent understandings of key concepts, such as ‘healing’, as philosophical foundations for informing </a:t>
            </a:r>
            <a:r>
              <a:rPr lang="en-US" dirty="0" smtClean="0"/>
              <a:t>‘what’ </a:t>
            </a:r>
            <a:r>
              <a:rPr lang="en-US" dirty="0"/>
              <a:t>and </a:t>
            </a:r>
            <a:r>
              <a:rPr lang="en-US" dirty="0" smtClean="0"/>
              <a:t>‘who’ </a:t>
            </a:r>
            <a:r>
              <a:rPr lang="en-US" dirty="0"/>
              <a:t>may heal</a:t>
            </a:r>
          </a:p>
          <a:p>
            <a:pPr>
              <a:lnSpc>
                <a:spcPct val="150000"/>
              </a:lnSpc>
            </a:pPr>
            <a:r>
              <a:rPr lang="en-US" dirty="0"/>
              <a:t>Shared beliefs in these philosophical understandings arise from underlying medical and religious epistemological frameworks that inform the discovery, development, and incorporation of knowledge </a:t>
            </a:r>
          </a:p>
          <a:p>
            <a:pPr>
              <a:lnSpc>
                <a:spcPct val="150000"/>
              </a:lnSpc>
            </a:pPr>
            <a:r>
              <a:rPr lang="en-US" dirty="0"/>
              <a:t>Appreciating differing epistemological frameworks underpinning medical and religious understandings may address apparent conflicts and gaps between medical and religious perspectives on treatment benefits</a:t>
            </a:r>
            <a:endParaRPr lang="en-US" dirty="0">
              <a:solidFill>
                <a:schemeClr val="tx1"/>
              </a:solidFill>
              <a:latin typeface="IEQ" panose="02020602070506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54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428601"/>
            <a:ext cx="14540753" cy="1047674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62421"/>
            <a:ext cx="21031200" cy="109106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/>
              <a:t>Our</a:t>
            </a:r>
            <a:r>
              <a:rPr lang="en-US" sz="4400" dirty="0" smtClean="0"/>
              <a:t> </a:t>
            </a:r>
            <a:r>
              <a:rPr lang="en-US" sz="4400" dirty="0"/>
              <a:t>objective </a:t>
            </a:r>
            <a:r>
              <a:rPr lang="en-US" sz="4400" dirty="0" smtClean="0"/>
              <a:t>is </a:t>
            </a:r>
            <a:r>
              <a:rPr lang="en-US" sz="4400" dirty="0"/>
              <a:t>to present an Islamic epistemological framework and </a:t>
            </a:r>
            <a:r>
              <a:rPr lang="en-US" sz="4400" dirty="0" smtClean="0"/>
              <a:t>to begin applying that </a:t>
            </a:r>
            <a:r>
              <a:rPr lang="en-US" sz="4400" dirty="0"/>
              <a:t>framework </a:t>
            </a:r>
            <a:r>
              <a:rPr lang="en-US" sz="4400" dirty="0" smtClean="0"/>
              <a:t>in creating </a:t>
            </a:r>
            <a:r>
              <a:rPr lang="en-US" sz="4400" dirty="0"/>
              <a:t>a philosophy of healing</a:t>
            </a:r>
          </a:p>
          <a:p>
            <a:pPr>
              <a:lnSpc>
                <a:spcPct val="150000"/>
              </a:lnSpc>
            </a:pPr>
            <a:r>
              <a:rPr lang="en-US" sz="4400" dirty="0" smtClean="0"/>
              <a:t>An</a:t>
            </a:r>
            <a:r>
              <a:rPr lang="en-US" sz="4400" dirty="0" smtClean="0"/>
              <a:t> </a:t>
            </a:r>
            <a:r>
              <a:rPr lang="en-US" sz="4400" dirty="0"/>
              <a:t>Islamic Epistemological Framework: </a:t>
            </a:r>
          </a:p>
          <a:p>
            <a:pPr lvl="1">
              <a:lnSpc>
                <a:spcPct val="150000"/>
              </a:lnSpc>
            </a:pPr>
            <a:r>
              <a:rPr lang="en-US" sz="4000" dirty="0" smtClean="0"/>
              <a:t>Knowledge from the five senses (</a:t>
            </a:r>
            <a:r>
              <a:rPr lang="en-US" sz="4000" i="1" dirty="0" err="1">
                <a:latin typeface="IEQ" panose="02020602070506020304" pitchFamily="18" charset="0"/>
              </a:rPr>
              <a:t>ʿIlm</a:t>
            </a:r>
            <a:r>
              <a:rPr lang="en-US" sz="4000" i="1" dirty="0">
                <a:latin typeface="IEQ" panose="02020602070506020304" pitchFamily="18" charset="0"/>
              </a:rPr>
              <a:t> </a:t>
            </a:r>
            <a:r>
              <a:rPr lang="en-US" sz="4000" i="1" dirty="0" smtClean="0">
                <a:latin typeface="IEQ" panose="02020602070506020304" pitchFamily="18" charset="0"/>
              </a:rPr>
              <a:t>al-</a:t>
            </a:r>
            <a:r>
              <a:rPr lang="en-US" sz="4000" i="1" dirty="0" err="1" smtClean="0">
                <a:latin typeface="IEQ" panose="02020602070506020304" pitchFamily="18" charset="0"/>
              </a:rPr>
              <a:t>Aḥwāl</a:t>
            </a:r>
            <a:r>
              <a:rPr lang="en-US" sz="4000" dirty="0" smtClean="0"/>
              <a:t>): Attained through experimentation/research</a:t>
            </a:r>
          </a:p>
          <a:p>
            <a:pPr lvl="1">
              <a:lnSpc>
                <a:spcPct val="150000"/>
              </a:lnSpc>
            </a:pPr>
            <a:r>
              <a:rPr lang="en-US" sz="4000" dirty="0" smtClean="0"/>
              <a:t>Knowledge </a:t>
            </a:r>
            <a:r>
              <a:rPr lang="en-US" sz="4000" dirty="0"/>
              <a:t>from the intellect/human mind </a:t>
            </a:r>
            <a:r>
              <a:rPr lang="en-US" sz="4000" dirty="0" smtClean="0"/>
              <a:t>(</a:t>
            </a:r>
            <a:r>
              <a:rPr lang="en-US" sz="4000" i="1" dirty="0" err="1">
                <a:latin typeface="IEQ" panose="02020602070506020304" pitchFamily="18" charset="0"/>
              </a:rPr>
              <a:t>ʿIlm</a:t>
            </a:r>
            <a:r>
              <a:rPr lang="en-US" sz="4000" i="1" dirty="0" smtClean="0">
                <a:latin typeface="IEQ" panose="02020602070506020304" pitchFamily="18" charset="0"/>
              </a:rPr>
              <a:t> al-</a:t>
            </a:r>
            <a:r>
              <a:rPr lang="en-US" sz="4000" i="1" dirty="0" err="1">
                <a:latin typeface="IEQ" panose="02020602070506020304" pitchFamily="18" charset="0"/>
              </a:rPr>
              <a:t>ʿ</a:t>
            </a:r>
            <a:r>
              <a:rPr lang="en-US" sz="4000" i="1" dirty="0" err="1" smtClean="0">
                <a:latin typeface="IEQ" panose="02020602070506020304" pitchFamily="18" charset="0"/>
              </a:rPr>
              <a:t>Aql</a:t>
            </a:r>
            <a:r>
              <a:rPr lang="en-US" sz="4000" dirty="0"/>
              <a:t>): Attained via reason, logic, abstract thought</a:t>
            </a:r>
          </a:p>
          <a:p>
            <a:pPr lvl="1">
              <a:lnSpc>
                <a:spcPct val="150000"/>
              </a:lnSpc>
            </a:pPr>
            <a:r>
              <a:rPr lang="en-US" sz="4000" dirty="0"/>
              <a:t>Knowledge from divine revelation </a:t>
            </a:r>
            <a:r>
              <a:rPr lang="en-US" sz="4000" dirty="0" smtClean="0"/>
              <a:t>(</a:t>
            </a:r>
            <a:r>
              <a:rPr lang="en-US" sz="4000" i="1" dirty="0" smtClean="0"/>
              <a:t>W</a:t>
            </a:r>
            <a:r>
              <a:rPr lang="en-US" sz="4000" i="1" dirty="0" smtClean="0">
                <a:latin typeface="IEQ" panose="02020602070506020304" pitchFamily="18" charset="0"/>
              </a:rPr>
              <a:t>aḥy</a:t>
            </a:r>
            <a:r>
              <a:rPr lang="en-US" sz="4000" dirty="0" smtClean="0"/>
              <a:t>): </a:t>
            </a:r>
            <a:r>
              <a:rPr lang="en-US" sz="4000" dirty="0"/>
              <a:t>Attained from the Prophets</a:t>
            </a:r>
          </a:p>
          <a:p>
            <a:pPr>
              <a:lnSpc>
                <a:spcPct val="150000"/>
              </a:lnSpc>
            </a:pPr>
            <a:r>
              <a:rPr lang="en-US" sz="4400" dirty="0" smtClean="0"/>
              <a:t>A holistic </a:t>
            </a:r>
            <a:r>
              <a:rPr lang="en-US" sz="4400" dirty="0"/>
              <a:t>Islamic philosophy of </a:t>
            </a:r>
            <a:r>
              <a:rPr lang="en-US" sz="4400" dirty="0" smtClean="0"/>
              <a:t>healing should account </a:t>
            </a:r>
            <a:r>
              <a:rPr lang="en-US" sz="4400" dirty="0"/>
              <a:t>for all three sources of knowledge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78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428601"/>
            <a:ext cx="14540753" cy="1047674"/>
          </a:xfrm>
        </p:spPr>
        <p:txBody>
          <a:bodyPr/>
          <a:lstStyle/>
          <a:p>
            <a:r>
              <a:rPr lang="en-US" dirty="0" err="1" smtClean="0"/>
              <a:t>Wahy</a:t>
            </a:r>
            <a:r>
              <a:rPr lang="en-US" dirty="0" smtClean="0"/>
              <a:t> </a:t>
            </a:r>
            <a:r>
              <a:rPr lang="en-US" dirty="0"/>
              <a:t>(Divine Revelation) </a:t>
            </a:r>
            <a:r>
              <a:rPr lang="en-US" dirty="0" smtClean="0"/>
              <a:t>and Inspiration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62421"/>
            <a:ext cx="21031200" cy="98133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Systematic </a:t>
            </a:r>
            <a:r>
              <a:rPr lang="en-US" dirty="0"/>
              <a:t>learning of revealed </a:t>
            </a:r>
            <a:r>
              <a:rPr lang="en-US" dirty="0" smtClean="0"/>
              <a:t>sources facilitate </a:t>
            </a:r>
            <a:r>
              <a:rPr lang="en-US" dirty="0"/>
              <a:t>understanding of prophetic knowledge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>
                <a:latin typeface="IEQ" panose="02020602070506020304" pitchFamily="18" charset="0"/>
              </a:rPr>
              <a:t>Qurʾān</a:t>
            </a:r>
            <a:r>
              <a:rPr lang="en-US" dirty="0" smtClean="0"/>
              <a:t> </a:t>
            </a:r>
            <a:r>
              <a:rPr lang="en-US" dirty="0"/>
              <a:t>as verbatim revelation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/>
              <a:t>P</a:t>
            </a:r>
            <a:r>
              <a:rPr lang="en-US" dirty="0" smtClean="0"/>
              <a:t>rophetic tradition (Sunnah) </a:t>
            </a:r>
            <a:r>
              <a:rPr lang="en-US" dirty="0"/>
              <a:t>as non-verbatim </a:t>
            </a:r>
            <a:r>
              <a:rPr lang="en-US" dirty="0" smtClean="0"/>
              <a:t>revelation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Epistemological </a:t>
            </a:r>
            <a:r>
              <a:rPr lang="en-US" dirty="0"/>
              <a:t>framework </a:t>
            </a:r>
            <a:r>
              <a:rPr lang="en-US" dirty="0" smtClean="0"/>
              <a:t>also accounts for </a:t>
            </a:r>
            <a:r>
              <a:rPr lang="en-US" dirty="0"/>
              <a:t>inspiration from non-human </a:t>
            </a:r>
            <a:r>
              <a:rPr lang="en-US" dirty="0" smtClean="0"/>
              <a:t>sources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Including angelic </a:t>
            </a:r>
            <a:r>
              <a:rPr lang="en-US" dirty="0"/>
              <a:t>and demonic inspiration as sources of </a:t>
            </a:r>
            <a:r>
              <a:rPr lang="en-US" dirty="0" smtClean="0"/>
              <a:t>knowledge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While </a:t>
            </a:r>
            <a:r>
              <a:rPr lang="en-US" dirty="0"/>
              <a:t>both of these non-human sources can inspire genius, applying classical Islamic theological tools can facilitate discerning the source and potential risks of that genius</a:t>
            </a:r>
            <a:br>
              <a:rPr lang="en-US" dirty="0"/>
            </a:br>
            <a:endParaRPr lang="en-US" dirty="0">
              <a:solidFill>
                <a:schemeClr val="tx1"/>
              </a:solidFill>
              <a:latin typeface="IEQ" panose="02020602070506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1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428601"/>
            <a:ext cx="16036835" cy="1047674"/>
          </a:xfrm>
        </p:spPr>
        <p:txBody>
          <a:bodyPr/>
          <a:lstStyle/>
          <a:p>
            <a:r>
              <a:rPr lang="en-US" sz="4800" dirty="0">
                <a:latin typeface="IEQ" panose="02020602070506020304" pitchFamily="18" charset="0"/>
              </a:rPr>
              <a:t>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99606"/>
            <a:ext cx="21031200" cy="106020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6300" dirty="0" smtClean="0"/>
              <a:t>One </a:t>
            </a:r>
            <a:r>
              <a:rPr lang="en-US" sz="6300" dirty="0"/>
              <a:t>branch of prophetic </a:t>
            </a:r>
            <a:r>
              <a:rPr lang="en-US" sz="6300" dirty="0" smtClean="0"/>
              <a:t>knowledge examines God’s</a:t>
            </a:r>
            <a:r>
              <a:rPr lang="en-US" sz="6300" dirty="0" smtClean="0">
                <a:sym typeface="AGA Arabesque"/>
              </a:rPr>
              <a:t> </a:t>
            </a:r>
            <a:r>
              <a:rPr lang="en-US" sz="6300" dirty="0" smtClean="0"/>
              <a:t>attributes</a:t>
            </a:r>
          </a:p>
          <a:p>
            <a:pPr>
              <a:lnSpc>
                <a:spcPct val="150000"/>
              </a:lnSpc>
            </a:pPr>
            <a:r>
              <a:rPr lang="en-US" sz="6300" dirty="0" smtClean="0"/>
              <a:t>A </a:t>
            </a:r>
            <a:r>
              <a:rPr lang="en-US" sz="6300" dirty="0"/>
              <a:t>philosophy of </a:t>
            </a:r>
            <a:r>
              <a:rPr lang="en-US" sz="6300" dirty="0" smtClean="0"/>
              <a:t>healing based </a:t>
            </a:r>
            <a:r>
              <a:rPr lang="en-US" sz="6300" dirty="0"/>
              <a:t>on God’s attribute known as </a:t>
            </a:r>
            <a:r>
              <a:rPr lang="en-US" sz="6300" i="1" dirty="0">
                <a:latin typeface="IEQ" panose="02020602070506020304" pitchFamily="18" charset="0"/>
              </a:rPr>
              <a:t>al-</a:t>
            </a:r>
            <a:r>
              <a:rPr lang="en-US" sz="6300" i="1" dirty="0" err="1">
                <a:latin typeface="IEQ" panose="02020602070506020304" pitchFamily="18" charset="0"/>
              </a:rPr>
              <a:t>Shāfī</a:t>
            </a:r>
            <a:r>
              <a:rPr lang="en-US" sz="6300" dirty="0"/>
              <a:t> (the One who cures and </a:t>
            </a:r>
            <a:r>
              <a:rPr lang="en-US" sz="6300" dirty="0" smtClean="0"/>
              <a:t>heals) </a:t>
            </a:r>
            <a:r>
              <a:rPr lang="en-US" sz="6300" dirty="0" smtClean="0"/>
              <a:t>utilizes this branch of prophetic knowledge</a:t>
            </a:r>
            <a:endParaRPr lang="en-US" sz="6300" dirty="0"/>
          </a:p>
          <a:p>
            <a:pPr>
              <a:lnSpc>
                <a:spcPct val="150000"/>
              </a:lnSpc>
            </a:pPr>
            <a:r>
              <a:rPr lang="en-US" sz="6300" dirty="0"/>
              <a:t>The paper will explore the use of </a:t>
            </a:r>
            <a:r>
              <a:rPr lang="en-US" sz="6300" dirty="0" smtClean="0"/>
              <a:t>God’s </a:t>
            </a:r>
            <a:r>
              <a:rPr lang="en-US" sz="6300" dirty="0"/>
              <a:t>attribute of </a:t>
            </a:r>
            <a:r>
              <a:rPr lang="en-US" sz="6300" i="1" dirty="0" smtClean="0">
                <a:latin typeface="IEQ" panose="02020602070506020304" pitchFamily="18" charset="0"/>
              </a:rPr>
              <a:t>al-</a:t>
            </a:r>
            <a:r>
              <a:rPr lang="en-US" sz="6300" i="1" dirty="0" err="1" smtClean="0">
                <a:latin typeface="IEQ" panose="02020602070506020304" pitchFamily="18" charset="0"/>
              </a:rPr>
              <a:t>Shāfī</a:t>
            </a:r>
            <a:r>
              <a:rPr lang="en-US" sz="6300" i="1" dirty="0" smtClean="0">
                <a:latin typeface="IEQ" panose="02020602070506020304" pitchFamily="18" charset="0"/>
              </a:rPr>
              <a:t> </a:t>
            </a:r>
            <a:r>
              <a:rPr lang="en-US" sz="6300" dirty="0" smtClean="0"/>
              <a:t>in </a:t>
            </a:r>
            <a:r>
              <a:rPr lang="en-US" sz="6300" dirty="0"/>
              <a:t>the Qu’ran and prophetic traditions and utilize the results of this exploration to derive an </a:t>
            </a:r>
            <a:r>
              <a:rPr lang="en-US" sz="6300" dirty="0" smtClean="0"/>
              <a:t>‘</a:t>
            </a:r>
            <a:r>
              <a:rPr lang="en-US" sz="6300" i="1" dirty="0">
                <a:latin typeface="IEQ" panose="02020602070506020304" pitchFamily="18" charset="0"/>
              </a:rPr>
              <a:t>al-</a:t>
            </a:r>
            <a:r>
              <a:rPr lang="en-US" sz="6300" i="1" dirty="0" err="1">
                <a:latin typeface="IEQ" panose="02020602070506020304" pitchFamily="18" charset="0"/>
              </a:rPr>
              <a:t>Shāfī</a:t>
            </a:r>
            <a:r>
              <a:rPr lang="en-US" sz="6300" i="1" dirty="0">
                <a:latin typeface="IEQ" panose="02020602070506020304" pitchFamily="18" charset="0"/>
              </a:rPr>
              <a:t> </a:t>
            </a:r>
            <a:r>
              <a:rPr lang="en-US" sz="6300" dirty="0" smtClean="0"/>
              <a:t>based</a:t>
            </a:r>
            <a:r>
              <a:rPr lang="en-US" sz="6300" dirty="0"/>
              <a:t>’ model of </a:t>
            </a:r>
            <a:r>
              <a:rPr lang="en-US" sz="6300" dirty="0" smtClean="0"/>
              <a:t>healing </a:t>
            </a:r>
            <a:endParaRPr lang="en-US" sz="6300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chemeClr val="tx1"/>
              </a:solidFill>
              <a:latin typeface="IEQ" panose="02020602070506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03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IEQ" panose="02020602070506020304" pitchFamily="18" charset="0"/>
              </a:rPr>
              <a:t>Quran </a:t>
            </a:r>
            <a:endParaRPr lang="en-US" sz="4800" dirty="0">
              <a:latin typeface="IEQ" panose="02020602070506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7200" b="1" dirty="0" smtClean="0">
                <a:solidFill>
                  <a:srgbClr val="000000"/>
                </a:solidFill>
                <a:latin typeface="Palatino Linotype"/>
                <a:ea typeface="Calibri"/>
                <a:cs typeface="KFGQPC Uthman Taha Naskh"/>
              </a:rPr>
              <a:t>يَا </a:t>
            </a:r>
            <a:r>
              <a:rPr lang="ar-SA" sz="7200" b="1" dirty="0">
                <a:solidFill>
                  <a:srgbClr val="000000"/>
                </a:solidFill>
                <a:latin typeface="Palatino Linotype"/>
                <a:ea typeface="Calibri"/>
                <a:cs typeface="KFGQPC Uthman Taha Naskh"/>
              </a:rPr>
              <a:t>أَيُّهَا النَّاسُ قَدْ جَاءَتْكُم مَّوْعِظَةٌ مِّن رَّبِّكُمْ وَشِفَاءٌ لِّمَا فِي الصُّدُورِ وَهُدًى وَرَحْمَةٌ </a:t>
            </a:r>
            <a:r>
              <a:rPr lang="ar-SA" sz="7200" b="1" dirty="0" smtClean="0">
                <a:solidFill>
                  <a:srgbClr val="000000"/>
                </a:solidFill>
                <a:latin typeface="Palatino Linotype"/>
                <a:ea typeface="Calibri"/>
                <a:cs typeface="KFGQPC Uthman Taha Naskh"/>
              </a:rPr>
              <a:t>لِّلْمُؤْمِنِينَ</a:t>
            </a:r>
            <a:endParaRPr lang="en-US" sz="72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dirty="0" smtClean="0">
              <a:solidFill>
                <a:srgbClr val="000000"/>
              </a:solidFill>
              <a:latin typeface="IEQ"/>
              <a:ea typeface="Calibri"/>
              <a:cs typeface="KFGQPC Uthman Taha Naskh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“O 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humankind! There has come to you [in this 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Qurʾān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] an [inspired] admonition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from your </a:t>
            </a:r>
            <a:r>
              <a:rPr lang="en-US" sz="6000" dirty="0" smtClean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Lord, 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and a healing for all that is in the [human] breast, as well as guidance [for your salvation], and a mercy for the [well-being of the] believers</a:t>
            </a:r>
            <a:r>
              <a:rPr lang="en-US" sz="6000" dirty="0" smtClean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.”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/>
            </a:r>
            <a:b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</a:b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(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Sūrah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Yūnūs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, Q 10:57)</a:t>
            </a:r>
            <a:endParaRPr lang="en-US" sz="6000" dirty="0">
              <a:solidFill>
                <a:srgbClr val="000000"/>
              </a:solidFill>
              <a:effectLst/>
              <a:latin typeface="Palatino Linotype"/>
              <a:ea typeface="Calibri"/>
              <a:cs typeface="Traditional Arabic"/>
            </a:endParaRPr>
          </a:p>
        </p:txBody>
      </p:sp>
    </p:spTree>
    <p:extLst>
      <p:ext uri="{BB962C8B-B14F-4D97-AF65-F5344CB8AC3E}">
        <p14:creationId xmlns:p14="http://schemas.microsoft.com/office/powerpoint/2010/main" val="267531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IEQ" panose="02020602070506020304" pitchFamily="18" charset="0"/>
              </a:rPr>
              <a:t>Quran </a:t>
            </a:r>
            <a:endParaRPr lang="en-US" sz="4800" dirty="0">
              <a:latin typeface="IEQ" panose="02020602070506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7200" b="1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وَنُنَزِّلُ </a:t>
            </a:r>
            <a:r>
              <a:rPr lang="ar-SA" sz="7200" b="1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مِنَ الْقُرْآنِ مَا هُوَ شِفَاءٌ وَرَحْمَةٌ لِّلْمُؤْمِنِينَ </a:t>
            </a:r>
            <a:r>
              <a:rPr lang="ar-SA" sz="7200" b="1" dirty="0">
                <a:solidFill>
                  <a:srgbClr val="000000"/>
                </a:solidFill>
                <a:latin typeface="Palatino Linotype"/>
                <a:ea typeface="Calibri"/>
                <a:cs typeface="Times New Roman"/>
              </a:rPr>
              <a:t>ۙ</a:t>
            </a:r>
            <a:r>
              <a:rPr lang="ar-SA" sz="7200" b="1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 وَلَا يَزِيدُ الظَّالِمِينَ إِلَّا </a:t>
            </a:r>
            <a:r>
              <a:rPr lang="ar-SA" sz="7200" b="1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خَسَارًا</a:t>
            </a:r>
            <a:endParaRPr lang="en-US" sz="72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000000"/>
              </a:solidFill>
              <a:latin typeface="IEQ"/>
              <a:ea typeface="Calibri"/>
              <a:cs typeface="KFGQPC Uthman Taha Naskh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“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Thus do We send down [in the verses] of the 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Qurʿān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that which is a healing [for body and soul], and a mercy to the believers.”</a:t>
            </a:r>
            <a:endParaRPr lang="en-US" sz="60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(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Sūrat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al-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Isrāʾ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Q 17:82)</a:t>
            </a:r>
            <a:endParaRPr lang="en-US" sz="6000" dirty="0">
              <a:solidFill>
                <a:srgbClr val="000000"/>
              </a:solidFill>
              <a:effectLst/>
              <a:latin typeface="Palatino Linotype"/>
              <a:ea typeface="Calibri"/>
              <a:cs typeface="Traditional Arabic"/>
            </a:endParaRPr>
          </a:p>
        </p:txBody>
      </p:sp>
    </p:spTree>
    <p:extLst>
      <p:ext uri="{BB962C8B-B14F-4D97-AF65-F5344CB8AC3E}">
        <p14:creationId xmlns:p14="http://schemas.microsoft.com/office/powerpoint/2010/main" val="2887148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IEQ" panose="02020602070506020304" pitchFamily="18" charset="0"/>
              </a:rPr>
              <a:t>Quran </a:t>
            </a:r>
            <a:endParaRPr lang="en-US" sz="4800" dirty="0">
              <a:latin typeface="IEQ" panose="02020602070506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 smtClean="0">
                <a:solidFill>
                  <a:srgbClr val="939598"/>
                </a:solidFill>
                <a:latin typeface="KFGQPC Uthman Taha Naskh"/>
                <a:ea typeface="Calibri"/>
                <a:cs typeface="Traditional Arabic"/>
              </a:rPr>
              <a:t> </a:t>
            </a:r>
            <a:r>
              <a:rPr lang="ar-SA" sz="9600" b="1" dirty="0">
                <a:solidFill>
                  <a:srgbClr val="000000"/>
                </a:solidFill>
                <a:latin typeface="Palatino Linotype"/>
                <a:ea typeface="Calibri"/>
                <a:cs typeface="KFGQPC Uthman Taha Naskh"/>
              </a:rPr>
              <a:t>وَيَشْفِ صُدُورَ قَوْمٍ </a:t>
            </a:r>
            <a:r>
              <a:rPr lang="ar-SA" sz="9600" b="1" dirty="0" smtClean="0">
                <a:solidFill>
                  <a:srgbClr val="000000"/>
                </a:solidFill>
                <a:latin typeface="Palatino Linotype"/>
                <a:ea typeface="Calibri"/>
                <a:cs typeface="KFGQPC Uthman Taha Naskh"/>
              </a:rPr>
              <a:t>مُّؤْمِنِينَ</a:t>
            </a:r>
            <a:endParaRPr lang="en-US" sz="9600" dirty="0" smtClean="0">
              <a:solidFill>
                <a:srgbClr val="000000"/>
              </a:solidFill>
              <a:latin typeface="Palatino Linotype"/>
              <a:ea typeface="Calibri"/>
              <a:cs typeface="KFGQPC Uthman Taha Naskh"/>
              <a:sym typeface="KttQ Symbols"/>
            </a:endParaRPr>
          </a:p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“And 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He </a:t>
            </a:r>
            <a:r>
              <a:rPr lang="en-US" sz="6000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  <a:sym typeface="AGA Arabesque"/>
              </a:rPr>
              <a:t>(God)</a:t>
            </a:r>
            <a:r>
              <a:rPr lang="en-US" sz="6000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 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will cure the hearts of the believing people</a:t>
            </a:r>
            <a:r>
              <a:rPr lang="en-US" sz="6000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.”</a:t>
            </a:r>
            <a:endParaRPr lang="en-US" sz="60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4602480" algn="l"/>
              </a:tabLst>
            </a:pP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	(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Sūrah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Tawbah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, Q 9:14)</a:t>
            </a:r>
            <a:r>
              <a:rPr lang="en-US" sz="7200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	</a:t>
            </a:r>
            <a:endParaRPr lang="en-US" sz="7200" dirty="0">
              <a:solidFill>
                <a:srgbClr val="000000"/>
              </a:solidFill>
              <a:effectLst/>
              <a:latin typeface="Palatino Linotype"/>
              <a:ea typeface="Calibri"/>
              <a:cs typeface="Traditional Arabic"/>
            </a:endParaRPr>
          </a:p>
        </p:txBody>
      </p:sp>
    </p:spTree>
    <p:extLst>
      <p:ext uri="{BB962C8B-B14F-4D97-AF65-F5344CB8AC3E}">
        <p14:creationId xmlns:p14="http://schemas.microsoft.com/office/powerpoint/2010/main" val="1171941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IEQ" panose="02020602070506020304" pitchFamily="18" charset="0"/>
              </a:rPr>
              <a:t>Quran </a:t>
            </a:r>
            <a:endParaRPr lang="en-US" sz="4800" dirty="0">
              <a:latin typeface="IEQ" panose="02020602070506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8800" b="1" dirty="0" smtClean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قُلْ </a:t>
            </a:r>
            <a:r>
              <a:rPr lang="ar-SA" sz="8800" b="1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هُوَ لِلَّذِينَ آمَنُوا هُدًى وَشِفَاءٌ </a:t>
            </a:r>
            <a:r>
              <a:rPr lang="ar-SA" sz="8800" b="1" dirty="0">
                <a:solidFill>
                  <a:srgbClr val="000000"/>
                </a:solidFill>
                <a:latin typeface="Palatino Linotype"/>
                <a:ea typeface="Calibri"/>
                <a:cs typeface="Times New Roman"/>
              </a:rPr>
              <a:t>ۖ</a:t>
            </a:r>
            <a:r>
              <a:rPr lang="ar-SA" sz="8800" b="1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 </a:t>
            </a:r>
            <a:endParaRPr lang="en-US" sz="88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00"/>
                </a:solidFill>
                <a:latin typeface="IEQ"/>
                <a:ea typeface="Calibri"/>
                <a:cs typeface="KFGQPC Uthman Taha Naskh"/>
              </a:rPr>
              <a:t> </a:t>
            </a:r>
            <a:endParaRPr lang="en-US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“</a:t>
            </a:r>
            <a:r>
              <a:rPr lang="en-US" sz="6000" dirty="0">
                <a:solidFill>
                  <a:srgbClr val="000000"/>
                </a:solidFill>
                <a:latin typeface="IEQ"/>
                <a:ea typeface="Fd719348-Identity-H"/>
                <a:cs typeface="Fd719348-Identity-H"/>
              </a:rPr>
              <a:t>Say [to them]: It [The 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Fd719348-Identity-H"/>
                <a:cs typeface="Fd719348-Identity-H"/>
              </a:rPr>
              <a:t>Qurʾān</a:t>
            </a:r>
            <a:r>
              <a:rPr lang="en-US" sz="6000" dirty="0">
                <a:solidFill>
                  <a:srgbClr val="000000"/>
                </a:solidFill>
                <a:latin typeface="IEQ"/>
                <a:ea typeface="Fd719348-Identity-H"/>
                <a:cs typeface="Fd719348-Identity-H"/>
              </a:rPr>
              <a:t>] is, for those who believe, a source of guidance and cure.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”</a:t>
            </a:r>
            <a:endParaRPr lang="en-US" sz="60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(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Sūrat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al-</a:t>
            </a:r>
            <a:r>
              <a:rPr lang="en-US" sz="6000" dirty="0" err="1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Fuṣṣilāt</a:t>
            </a:r>
            <a:r>
              <a:rPr lang="en-US" sz="6000" dirty="0">
                <a:solidFill>
                  <a:srgbClr val="000000"/>
                </a:solidFill>
                <a:latin typeface="IEQ"/>
                <a:ea typeface="Calibri"/>
                <a:cs typeface="Fd986286-Identity-H"/>
              </a:rPr>
              <a:t> Q 41:44)</a:t>
            </a:r>
            <a:endParaRPr lang="en-US" sz="6000" dirty="0">
              <a:solidFill>
                <a:srgbClr val="000000"/>
              </a:solidFill>
              <a:latin typeface="Palatino Linotype"/>
              <a:ea typeface="Calibri"/>
              <a:cs typeface="Traditional Arabic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chemeClr val="tx1"/>
              </a:solidFill>
              <a:latin typeface="IEQ" panose="02020602070506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3847</TotalTime>
  <Words>689</Words>
  <Application>Microsoft Office PowerPoint</Application>
  <PresentationFormat>Custom</PresentationFormat>
  <Paragraphs>75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32" baseType="lpstr">
      <vt:lpstr>AGA Arabesque</vt:lpstr>
      <vt:lpstr>Fd719348-Identity-H</vt:lpstr>
      <vt:lpstr>Fd986286-Identity-H</vt:lpstr>
      <vt:lpstr>IEQ</vt:lpstr>
      <vt:lpstr>KFGQPC Uthman Taha Naskh</vt:lpstr>
      <vt:lpstr>KttQ Symbols</vt:lpstr>
      <vt:lpstr>Open Sans</vt:lpstr>
      <vt:lpstr>Open Sans BOLD</vt:lpstr>
      <vt:lpstr>Open Sans Light</vt:lpstr>
      <vt:lpstr>Traditional Arabic</vt:lpstr>
      <vt:lpstr>Arial</vt:lpstr>
      <vt:lpstr>Calibri</vt:lpstr>
      <vt:lpstr>Calibri Light</vt:lpstr>
      <vt:lpstr>Cambria Math</vt:lpstr>
      <vt:lpstr>Georgia</vt:lpstr>
      <vt:lpstr>Helvetica</vt:lpstr>
      <vt:lpstr>Palatino Linotype</vt:lpstr>
      <vt:lpstr>Times New Roman</vt:lpstr>
      <vt:lpstr>Office Theme</vt:lpstr>
      <vt:lpstr>Developing a Philosophy of Healing using an Islamic Epistemological Framework </vt:lpstr>
      <vt:lpstr>Background</vt:lpstr>
      <vt:lpstr>Introduction</vt:lpstr>
      <vt:lpstr>Wahy (Divine Revelation) and Inspiration</vt:lpstr>
      <vt:lpstr>Overview </vt:lpstr>
      <vt:lpstr>Quran </vt:lpstr>
      <vt:lpstr>Quran </vt:lpstr>
      <vt:lpstr>Quran </vt:lpstr>
      <vt:lpstr>Quran </vt:lpstr>
      <vt:lpstr>Quran </vt:lpstr>
      <vt:lpstr>Quran </vt:lpstr>
      <vt:lpstr>Prophet’s Dua (Prayer) 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Arozullah, Ahsan</cp:lastModifiedBy>
  <cp:revision>263</cp:revision>
  <dcterms:created xsi:type="dcterms:W3CDTF">2014-09-26T10:57:37Z</dcterms:created>
  <dcterms:modified xsi:type="dcterms:W3CDTF">2018-04-10T02:07:35Z</dcterms:modified>
</cp:coreProperties>
</file>